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6" r:id="rId2"/>
  </p:sldIdLst>
  <p:sldSz cx="30275213" cy="42803763"/>
  <p:notesSz cx="14224000" cy="20104100"/>
  <p:defaultTextStyle>
    <a:defPPr>
      <a:defRPr lang="en-MA"/>
    </a:defPPr>
    <a:lvl1pPr marL="0" algn="l" defTabSz="1930847" rtl="0" eaLnBrk="1" latinLnBrk="0" hangingPunct="1">
      <a:defRPr sz="3801" kern="1200">
        <a:solidFill>
          <a:schemeClr val="tx1"/>
        </a:solidFill>
        <a:latin typeface="+mn-lt"/>
        <a:ea typeface="+mn-ea"/>
        <a:cs typeface="+mn-cs"/>
      </a:defRPr>
    </a:lvl1pPr>
    <a:lvl2pPr marL="965424" algn="l" defTabSz="1930847" rtl="0" eaLnBrk="1" latinLnBrk="0" hangingPunct="1">
      <a:defRPr sz="3801" kern="1200">
        <a:solidFill>
          <a:schemeClr val="tx1"/>
        </a:solidFill>
        <a:latin typeface="+mn-lt"/>
        <a:ea typeface="+mn-ea"/>
        <a:cs typeface="+mn-cs"/>
      </a:defRPr>
    </a:lvl2pPr>
    <a:lvl3pPr marL="1930847" algn="l" defTabSz="1930847" rtl="0" eaLnBrk="1" latinLnBrk="0" hangingPunct="1">
      <a:defRPr sz="3801" kern="1200">
        <a:solidFill>
          <a:schemeClr val="tx1"/>
        </a:solidFill>
        <a:latin typeface="+mn-lt"/>
        <a:ea typeface="+mn-ea"/>
        <a:cs typeface="+mn-cs"/>
      </a:defRPr>
    </a:lvl3pPr>
    <a:lvl4pPr marL="2896271" algn="l" defTabSz="1930847" rtl="0" eaLnBrk="1" latinLnBrk="0" hangingPunct="1">
      <a:defRPr sz="3801" kern="1200">
        <a:solidFill>
          <a:schemeClr val="tx1"/>
        </a:solidFill>
        <a:latin typeface="+mn-lt"/>
        <a:ea typeface="+mn-ea"/>
        <a:cs typeface="+mn-cs"/>
      </a:defRPr>
    </a:lvl4pPr>
    <a:lvl5pPr marL="3861694" algn="l" defTabSz="1930847" rtl="0" eaLnBrk="1" latinLnBrk="0" hangingPunct="1">
      <a:defRPr sz="3801" kern="1200">
        <a:solidFill>
          <a:schemeClr val="tx1"/>
        </a:solidFill>
        <a:latin typeface="+mn-lt"/>
        <a:ea typeface="+mn-ea"/>
        <a:cs typeface="+mn-cs"/>
      </a:defRPr>
    </a:lvl5pPr>
    <a:lvl6pPr marL="4827118" algn="l" defTabSz="1930847" rtl="0" eaLnBrk="1" latinLnBrk="0" hangingPunct="1">
      <a:defRPr sz="3801" kern="1200">
        <a:solidFill>
          <a:schemeClr val="tx1"/>
        </a:solidFill>
        <a:latin typeface="+mn-lt"/>
        <a:ea typeface="+mn-ea"/>
        <a:cs typeface="+mn-cs"/>
      </a:defRPr>
    </a:lvl6pPr>
    <a:lvl7pPr marL="5792541" algn="l" defTabSz="1930847" rtl="0" eaLnBrk="1" latinLnBrk="0" hangingPunct="1">
      <a:defRPr sz="3801" kern="1200">
        <a:solidFill>
          <a:schemeClr val="tx1"/>
        </a:solidFill>
        <a:latin typeface="+mn-lt"/>
        <a:ea typeface="+mn-ea"/>
        <a:cs typeface="+mn-cs"/>
      </a:defRPr>
    </a:lvl7pPr>
    <a:lvl8pPr marL="6757965" algn="l" defTabSz="1930847" rtl="0" eaLnBrk="1" latinLnBrk="0" hangingPunct="1">
      <a:defRPr sz="3801" kern="1200">
        <a:solidFill>
          <a:schemeClr val="tx1"/>
        </a:solidFill>
        <a:latin typeface="+mn-lt"/>
        <a:ea typeface="+mn-ea"/>
        <a:cs typeface="+mn-cs"/>
      </a:defRPr>
    </a:lvl8pPr>
    <a:lvl9pPr marL="7723388" algn="l" defTabSz="1930847" rtl="0" eaLnBrk="1" latinLnBrk="0" hangingPunct="1">
      <a:defRPr sz="380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8546B646-99AB-9048-8345-521000D6D863}">
          <p14:sldIdLst/>
        </p14:section>
        <p14:section name="Untitled Section" id="{094A6F24-FBF0-4A49-8EDC-ABB0665A16CB}">
          <p14:sldIdLst/>
        </p14:section>
        <p14:section name="Untitled Section" id="{A15F9559-B167-2F43-877C-154E6B4C7072}">
          <p14:sldIdLst/>
        </p14:section>
        <p14:section name="Untitled Section" id="{AF22349E-DC7B-EB45-B3C4-4B5C904811DF}">
          <p14:sldIdLst>
            <p14:sldId id="2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131" userDrawn="1">
          <p15:clr>
            <a:srgbClr val="A4A3A4"/>
          </p15:clr>
        </p15:guide>
        <p15:guide id="2" pos="45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59"/>
  </p:normalViewPr>
  <p:slideViewPr>
    <p:cSldViewPr>
      <p:cViewPr>
        <p:scale>
          <a:sx n="29" d="100"/>
          <a:sy n="29" d="100"/>
        </p:scale>
        <p:origin x="1952" y="152"/>
      </p:cViewPr>
      <p:guideLst>
        <p:guide orient="horz" pos="6131"/>
        <p:guide pos="459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23:50:18.3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6164263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056563" y="0"/>
            <a:ext cx="6164262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91EA2-29EF-F14D-B623-ADCB616D386F}" type="datetimeFigureOut">
              <a:rPr lang="en-MA" smtClean="0"/>
              <a:t>23/10/2023</a:t>
            </a:fld>
            <a:endParaRPr lang="en-M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13288" y="2513013"/>
            <a:ext cx="4797425" cy="6784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422400" y="9675813"/>
            <a:ext cx="11379200" cy="79152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9096038"/>
            <a:ext cx="6164263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8056563" y="19096038"/>
            <a:ext cx="6164262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A9BB8F-D7C3-5B44-A303-132A812CAFFF}" type="slidenum">
              <a:rPr lang="en-MA" smtClean="0"/>
              <a:t>‹#›</a:t>
            </a:fld>
            <a:endParaRPr lang="en-MA"/>
          </a:p>
        </p:txBody>
      </p:sp>
    </p:spTree>
    <p:extLst>
      <p:ext uri="{BB962C8B-B14F-4D97-AF65-F5344CB8AC3E}">
        <p14:creationId xmlns:p14="http://schemas.microsoft.com/office/powerpoint/2010/main" val="3171470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270645" y="13269169"/>
            <a:ext cx="25733931" cy="6309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541285" y="23970111"/>
            <a:ext cx="2119265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808455" y="303710"/>
            <a:ext cx="20658309" cy="1321336"/>
          </a:xfrm>
        </p:spPr>
        <p:txBody>
          <a:bodyPr lIns="0" tIns="0" rIns="0" bIns="0"/>
          <a:lstStyle>
            <a:lvl1pPr>
              <a:defRPr sz="8586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808455" y="303710"/>
            <a:ext cx="20658309" cy="1321336"/>
          </a:xfrm>
        </p:spPr>
        <p:txBody>
          <a:bodyPr lIns="0" tIns="0" rIns="0" bIns="0"/>
          <a:lstStyle>
            <a:lvl1pPr>
              <a:defRPr sz="8586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513760" y="9844870"/>
            <a:ext cx="1316971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5591735" y="9844870"/>
            <a:ext cx="1316971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808455" y="303710"/>
            <a:ext cx="20658309" cy="1321336"/>
          </a:xfrm>
        </p:spPr>
        <p:txBody>
          <a:bodyPr lIns="0" tIns="0" rIns="0" bIns="0"/>
          <a:lstStyle>
            <a:lvl1pPr>
              <a:defRPr sz="8586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21504" y="4135078"/>
            <a:ext cx="9709693" cy="7553525"/>
          </a:xfrm>
          <a:custGeom>
            <a:avLst/>
            <a:gdLst/>
            <a:ahLst/>
            <a:cxnLst/>
            <a:rect l="l" t="t" r="r" b="b"/>
            <a:pathLst>
              <a:path w="4561840" h="3547745">
                <a:moveTo>
                  <a:pt x="0" y="144606"/>
                </a:moveTo>
                <a:lnTo>
                  <a:pt x="7379" y="98916"/>
                </a:lnTo>
                <a:lnTo>
                  <a:pt x="27936" y="59222"/>
                </a:lnTo>
                <a:lnTo>
                  <a:pt x="59300" y="27913"/>
                </a:lnTo>
                <a:lnTo>
                  <a:pt x="99099" y="7376"/>
                </a:lnTo>
                <a:lnTo>
                  <a:pt x="144964" y="0"/>
                </a:lnTo>
                <a:lnTo>
                  <a:pt x="4416578" y="0"/>
                </a:lnTo>
                <a:lnTo>
                  <a:pt x="4462443" y="7376"/>
                </a:lnTo>
                <a:lnTo>
                  <a:pt x="4502242" y="27913"/>
                </a:lnTo>
                <a:lnTo>
                  <a:pt x="4533606" y="59222"/>
                </a:lnTo>
                <a:lnTo>
                  <a:pt x="4554163" y="98916"/>
                </a:lnTo>
                <a:lnTo>
                  <a:pt x="4561542" y="144606"/>
                </a:lnTo>
                <a:lnTo>
                  <a:pt x="4561542" y="3402902"/>
                </a:lnTo>
                <a:lnTo>
                  <a:pt x="4554163" y="3448592"/>
                </a:lnTo>
                <a:lnTo>
                  <a:pt x="4533606" y="3488285"/>
                </a:lnTo>
                <a:lnTo>
                  <a:pt x="4502242" y="3519595"/>
                </a:lnTo>
                <a:lnTo>
                  <a:pt x="4462443" y="3540132"/>
                </a:lnTo>
                <a:lnTo>
                  <a:pt x="4416578" y="3547508"/>
                </a:lnTo>
                <a:lnTo>
                  <a:pt x="144964" y="3547508"/>
                </a:lnTo>
                <a:lnTo>
                  <a:pt x="99099" y="3540132"/>
                </a:lnTo>
                <a:lnTo>
                  <a:pt x="59300" y="3519595"/>
                </a:lnTo>
                <a:lnTo>
                  <a:pt x="27936" y="3488285"/>
                </a:lnTo>
                <a:lnTo>
                  <a:pt x="7379" y="3448592"/>
                </a:lnTo>
                <a:lnTo>
                  <a:pt x="0" y="3402902"/>
                </a:lnTo>
                <a:lnTo>
                  <a:pt x="0" y="144606"/>
                </a:lnTo>
                <a:close/>
              </a:path>
            </a:pathLst>
          </a:custGeom>
          <a:ln w="47677">
            <a:solidFill>
              <a:srgbClr val="0A476D"/>
            </a:solidFill>
          </a:ln>
        </p:spPr>
        <p:txBody>
          <a:bodyPr wrap="square" lIns="0" tIns="0" rIns="0" bIns="0" rtlCol="0"/>
          <a:lstStyle/>
          <a:p>
            <a:endParaRPr sz="7961"/>
          </a:p>
        </p:txBody>
      </p:sp>
      <p:sp>
        <p:nvSpPr>
          <p:cNvPr id="17" name="bg object 17"/>
          <p:cNvSpPr/>
          <p:nvPr/>
        </p:nvSpPr>
        <p:spPr>
          <a:xfrm>
            <a:off x="321503" y="264444"/>
            <a:ext cx="29627810" cy="3597625"/>
          </a:xfrm>
          <a:custGeom>
            <a:avLst/>
            <a:gdLst/>
            <a:ahLst/>
            <a:cxnLst/>
            <a:rect l="l" t="t" r="r" b="b"/>
            <a:pathLst>
              <a:path w="13919835" h="1689735">
                <a:moveTo>
                  <a:pt x="13688923" y="0"/>
                </a:moveTo>
                <a:lnTo>
                  <a:pt x="230511" y="0"/>
                </a:lnTo>
                <a:lnTo>
                  <a:pt x="184021" y="4678"/>
                </a:lnTo>
                <a:lnTo>
                  <a:pt x="140736" y="18098"/>
                </a:lnTo>
                <a:lnTo>
                  <a:pt x="101578" y="39336"/>
                </a:lnTo>
                <a:lnTo>
                  <a:pt x="67471" y="67471"/>
                </a:lnTo>
                <a:lnTo>
                  <a:pt x="39336" y="101578"/>
                </a:lnTo>
                <a:lnTo>
                  <a:pt x="18098" y="140736"/>
                </a:lnTo>
                <a:lnTo>
                  <a:pt x="4678" y="184021"/>
                </a:lnTo>
                <a:lnTo>
                  <a:pt x="0" y="230511"/>
                </a:lnTo>
                <a:lnTo>
                  <a:pt x="0" y="1458591"/>
                </a:lnTo>
                <a:lnTo>
                  <a:pt x="4678" y="1505096"/>
                </a:lnTo>
                <a:lnTo>
                  <a:pt x="18098" y="1548422"/>
                </a:lnTo>
                <a:lnTo>
                  <a:pt x="39336" y="1587637"/>
                </a:lnTo>
                <a:lnTo>
                  <a:pt x="67471" y="1621810"/>
                </a:lnTo>
                <a:lnTo>
                  <a:pt x="101578" y="1650010"/>
                </a:lnTo>
                <a:lnTo>
                  <a:pt x="140736" y="1671306"/>
                </a:lnTo>
                <a:lnTo>
                  <a:pt x="184021" y="1684766"/>
                </a:lnTo>
                <a:lnTo>
                  <a:pt x="230511" y="1689460"/>
                </a:lnTo>
                <a:lnTo>
                  <a:pt x="13688923" y="1689460"/>
                </a:lnTo>
                <a:lnTo>
                  <a:pt x="13735310" y="1684766"/>
                </a:lnTo>
                <a:lnTo>
                  <a:pt x="13778547" y="1671306"/>
                </a:lnTo>
                <a:lnTo>
                  <a:pt x="13817698" y="1650010"/>
                </a:lnTo>
                <a:lnTo>
                  <a:pt x="13851829" y="1621810"/>
                </a:lnTo>
                <a:lnTo>
                  <a:pt x="13880003" y="1587637"/>
                </a:lnTo>
                <a:lnTo>
                  <a:pt x="13901286" y="1548422"/>
                </a:lnTo>
                <a:lnTo>
                  <a:pt x="13914741" y="1505096"/>
                </a:lnTo>
                <a:lnTo>
                  <a:pt x="13919434" y="1458591"/>
                </a:lnTo>
                <a:lnTo>
                  <a:pt x="13919434" y="230511"/>
                </a:lnTo>
                <a:lnTo>
                  <a:pt x="13914741" y="184021"/>
                </a:lnTo>
                <a:lnTo>
                  <a:pt x="13901286" y="140736"/>
                </a:lnTo>
                <a:lnTo>
                  <a:pt x="13880003" y="101578"/>
                </a:lnTo>
                <a:lnTo>
                  <a:pt x="13851829" y="67471"/>
                </a:lnTo>
                <a:lnTo>
                  <a:pt x="13817698" y="39336"/>
                </a:lnTo>
                <a:lnTo>
                  <a:pt x="13778547" y="18098"/>
                </a:lnTo>
                <a:lnTo>
                  <a:pt x="13735310" y="4678"/>
                </a:lnTo>
                <a:lnTo>
                  <a:pt x="13688923" y="0"/>
                </a:lnTo>
                <a:close/>
              </a:path>
            </a:pathLst>
          </a:custGeom>
          <a:solidFill>
            <a:srgbClr val="0A476D"/>
          </a:solidFill>
        </p:spPr>
        <p:txBody>
          <a:bodyPr wrap="square" lIns="0" tIns="0" rIns="0" bIns="0" rtlCol="0"/>
          <a:lstStyle/>
          <a:p>
            <a:endParaRPr sz="7961"/>
          </a:p>
        </p:txBody>
      </p:sp>
      <p:sp>
        <p:nvSpPr>
          <p:cNvPr id="18" name="bg object 18"/>
          <p:cNvSpPr/>
          <p:nvPr/>
        </p:nvSpPr>
        <p:spPr>
          <a:xfrm>
            <a:off x="321503" y="264444"/>
            <a:ext cx="29627810" cy="3597625"/>
          </a:xfrm>
          <a:custGeom>
            <a:avLst/>
            <a:gdLst/>
            <a:ahLst/>
            <a:cxnLst/>
            <a:rect l="l" t="t" r="r" b="b"/>
            <a:pathLst>
              <a:path w="13919835" h="1689735">
                <a:moveTo>
                  <a:pt x="0" y="230511"/>
                </a:moveTo>
                <a:lnTo>
                  <a:pt x="4678" y="184021"/>
                </a:lnTo>
                <a:lnTo>
                  <a:pt x="18098" y="140736"/>
                </a:lnTo>
                <a:lnTo>
                  <a:pt x="39336" y="101578"/>
                </a:lnTo>
                <a:lnTo>
                  <a:pt x="67471" y="67471"/>
                </a:lnTo>
                <a:lnTo>
                  <a:pt x="101578" y="39336"/>
                </a:lnTo>
                <a:lnTo>
                  <a:pt x="140736" y="18098"/>
                </a:lnTo>
                <a:lnTo>
                  <a:pt x="184021" y="4678"/>
                </a:lnTo>
                <a:lnTo>
                  <a:pt x="230511" y="0"/>
                </a:lnTo>
                <a:lnTo>
                  <a:pt x="13688923" y="0"/>
                </a:lnTo>
                <a:lnTo>
                  <a:pt x="13735310" y="4678"/>
                </a:lnTo>
                <a:lnTo>
                  <a:pt x="13778547" y="18098"/>
                </a:lnTo>
                <a:lnTo>
                  <a:pt x="13817698" y="39336"/>
                </a:lnTo>
                <a:lnTo>
                  <a:pt x="13851829" y="67471"/>
                </a:lnTo>
                <a:lnTo>
                  <a:pt x="13880003" y="101578"/>
                </a:lnTo>
                <a:lnTo>
                  <a:pt x="13901286" y="140736"/>
                </a:lnTo>
                <a:lnTo>
                  <a:pt x="13914741" y="184021"/>
                </a:lnTo>
                <a:lnTo>
                  <a:pt x="13919434" y="230511"/>
                </a:lnTo>
                <a:lnTo>
                  <a:pt x="13919434" y="1458591"/>
                </a:lnTo>
                <a:lnTo>
                  <a:pt x="13914741" y="1505096"/>
                </a:lnTo>
                <a:lnTo>
                  <a:pt x="13901286" y="1548422"/>
                </a:lnTo>
                <a:lnTo>
                  <a:pt x="13880003" y="1587637"/>
                </a:lnTo>
                <a:lnTo>
                  <a:pt x="13851829" y="1621810"/>
                </a:lnTo>
                <a:lnTo>
                  <a:pt x="13817698" y="1650010"/>
                </a:lnTo>
                <a:lnTo>
                  <a:pt x="13778547" y="1671306"/>
                </a:lnTo>
                <a:lnTo>
                  <a:pt x="13735310" y="1684766"/>
                </a:lnTo>
                <a:lnTo>
                  <a:pt x="13688923" y="1689460"/>
                </a:lnTo>
                <a:lnTo>
                  <a:pt x="230511" y="1689460"/>
                </a:lnTo>
                <a:lnTo>
                  <a:pt x="184021" y="1684766"/>
                </a:lnTo>
                <a:lnTo>
                  <a:pt x="140736" y="1671306"/>
                </a:lnTo>
                <a:lnTo>
                  <a:pt x="101578" y="1650010"/>
                </a:lnTo>
                <a:lnTo>
                  <a:pt x="67471" y="1621810"/>
                </a:lnTo>
                <a:lnTo>
                  <a:pt x="39336" y="1587637"/>
                </a:lnTo>
                <a:lnTo>
                  <a:pt x="18098" y="1548422"/>
                </a:lnTo>
                <a:lnTo>
                  <a:pt x="4678" y="1505096"/>
                </a:lnTo>
                <a:lnTo>
                  <a:pt x="0" y="1458591"/>
                </a:lnTo>
                <a:lnTo>
                  <a:pt x="0" y="230511"/>
                </a:lnTo>
                <a:close/>
              </a:path>
            </a:pathLst>
          </a:custGeom>
          <a:ln w="47677">
            <a:solidFill>
              <a:srgbClr val="0A476D"/>
            </a:solidFill>
          </a:ln>
        </p:spPr>
        <p:txBody>
          <a:bodyPr wrap="square" lIns="0" tIns="0" rIns="0" bIns="0" rtlCol="0"/>
          <a:lstStyle/>
          <a:p>
            <a:endParaRPr sz="7961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808455" y="303713"/>
            <a:ext cx="20658309" cy="6309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13764" y="9844870"/>
            <a:ext cx="2724769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0293573" y="39807503"/>
            <a:ext cx="9688068" cy="5849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513764" y="39807503"/>
            <a:ext cx="6963299" cy="5849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21798156" y="39807503"/>
            <a:ext cx="6963299" cy="5849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57473">
        <a:defRPr>
          <a:latin typeface="+mn-lt"/>
          <a:ea typeface="+mn-ea"/>
          <a:cs typeface="+mn-cs"/>
        </a:defRPr>
      </a:lvl2pPr>
      <a:lvl3pPr marL="1914945">
        <a:defRPr>
          <a:latin typeface="+mn-lt"/>
          <a:ea typeface="+mn-ea"/>
          <a:cs typeface="+mn-cs"/>
        </a:defRPr>
      </a:lvl3pPr>
      <a:lvl4pPr marL="2872419">
        <a:defRPr>
          <a:latin typeface="+mn-lt"/>
          <a:ea typeface="+mn-ea"/>
          <a:cs typeface="+mn-cs"/>
        </a:defRPr>
      </a:lvl4pPr>
      <a:lvl5pPr marL="3829892">
        <a:defRPr>
          <a:latin typeface="+mn-lt"/>
          <a:ea typeface="+mn-ea"/>
          <a:cs typeface="+mn-cs"/>
        </a:defRPr>
      </a:lvl5pPr>
      <a:lvl6pPr marL="4787366">
        <a:defRPr>
          <a:latin typeface="+mn-lt"/>
          <a:ea typeface="+mn-ea"/>
          <a:cs typeface="+mn-cs"/>
        </a:defRPr>
      </a:lvl6pPr>
      <a:lvl7pPr marL="5744837">
        <a:defRPr>
          <a:latin typeface="+mn-lt"/>
          <a:ea typeface="+mn-ea"/>
          <a:cs typeface="+mn-cs"/>
        </a:defRPr>
      </a:lvl7pPr>
      <a:lvl8pPr marL="6702311">
        <a:defRPr>
          <a:latin typeface="+mn-lt"/>
          <a:ea typeface="+mn-ea"/>
          <a:cs typeface="+mn-cs"/>
        </a:defRPr>
      </a:lvl8pPr>
      <a:lvl9pPr marL="7659784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57473">
        <a:defRPr>
          <a:latin typeface="+mn-lt"/>
          <a:ea typeface="+mn-ea"/>
          <a:cs typeface="+mn-cs"/>
        </a:defRPr>
      </a:lvl2pPr>
      <a:lvl3pPr marL="1914945">
        <a:defRPr>
          <a:latin typeface="+mn-lt"/>
          <a:ea typeface="+mn-ea"/>
          <a:cs typeface="+mn-cs"/>
        </a:defRPr>
      </a:lvl3pPr>
      <a:lvl4pPr marL="2872419">
        <a:defRPr>
          <a:latin typeface="+mn-lt"/>
          <a:ea typeface="+mn-ea"/>
          <a:cs typeface="+mn-cs"/>
        </a:defRPr>
      </a:lvl4pPr>
      <a:lvl5pPr marL="3829892">
        <a:defRPr>
          <a:latin typeface="+mn-lt"/>
          <a:ea typeface="+mn-ea"/>
          <a:cs typeface="+mn-cs"/>
        </a:defRPr>
      </a:lvl5pPr>
      <a:lvl6pPr marL="4787366">
        <a:defRPr>
          <a:latin typeface="+mn-lt"/>
          <a:ea typeface="+mn-ea"/>
          <a:cs typeface="+mn-cs"/>
        </a:defRPr>
      </a:lvl6pPr>
      <a:lvl7pPr marL="5744837">
        <a:defRPr>
          <a:latin typeface="+mn-lt"/>
          <a:ea typeface="+mn-ea"/>
          <a:cs typeface="+mn-cs"/>
        </a:defRPr>
      </a:lvl7pPr>
      <a:lvl8pPr marL="6702311">
        <a:defRPr>
          <a:latin typeface="+mn-lt"/>
          <a:ea typeface="+mn-ea"/>
          <a:cs typeface="+mn-cs"/>
        </a:defRPr>
      </a:lvl8pPr>
      <a:lvl9pPr marL="7659784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png"/><Relationship Id="rId18" Type="http://schemas.openxmlformats.org/officeDocument/2006/relationships/image" Target="../media/image10.png"/><Relationship Id="rId26" Type="http://schemas.openxmlformats.org/officeDocument/2006/relationships/image" Target="../media/image18.png"/><Relationship Id="rId39" Type="http://schemas.openxmlformats.org/officeDocument/2006/relationships/image" Target="../media/image29.png"/><Relationship Id="rId21" Type="http://schemas.openxmlformats.org/officeDocument/2006/relationships/image" Target="../media/image13.png"/><Relationship Id="rId34" Type="http://schemas.openxmlformats.org/officeDocument/2006/relationships/image" Target="../media/image25.png"/><Relationship Id="rId7" Type="http://schemas.microsoft.com/office/2007/relationships/hdphoto" Target="../media/hdphoto1.wdp"/><Relationship Id="rId17" Type="http://schemas.openxmlformats.org/officeDocument/2006/relationships/image" Target="../media/image9.svg"/><Relationship Id="rId25" Type="http://schemas.openxmlformats.org/officeDocument/2006/relationships/image" Target="../media/image17.png"/><Relationship Id="rId33" Type="http://schemas.openxmlformats.org/officeDocument/2006/relationships/image" Target="../media/image24.png"/><Relationship Id="rId38" Type="http://schemas.openxmlformats.org/officeDocument/2006/relationships/image" Target="../media/image28.png"/><Relationship Id="rId2" Type="http://schemas.openxmlformats.org/officeDocument/2006/relationships/hyperlink" Target="https://doi.org/10.1016/S0168-9002(00)00900-1" TargetMode="External"/><Relationship Id="rId16" Type="http://schemas.openxmlformats.org/officeDocument/2006/relationships/image" Target="../media/image8.png"/><Relationship Id="rId20" Type="http://schemas.openxmlformats.org/officeDocument/2006/relationships/image" Target="../media/image12.png"/><Relationship Id="rId29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4.png"/><Relationship Id="rId24" Type="http://schemas.openxmlformats.org/officeDocument/2006/relationships/image" Target="../media/image16.png"/><Relationship Id="rId32" Type="http://schemas.openxmlformats.org/officeDocument/2006/relationships/image" Target="../media/image23.jpeg"/><Relationship Id="rId37" Type="http://schemas.openxmlformats.org/officeDocument/2006/relationships/image" Target="../media/image27.png"/><Relationship Id="rId40" Type="http://schemas.openxmlformats.org/officeDocument/2006/relationships/image" Target="../media/image30.png"/><Relationship Id="rId5" Type="http://schemas.openxmlformats.org/officeDocument/2006/relationships/hyperlink" Target="https://github.com/WCSim/WCSim" TargetMode="External"/><Relationship Id="rId15" Type="http://schemas.openxmlformats.org/officeDocument/2006/relationships/image" Target="../media/image7.png"/><Relationship Id="rId23" Type="http://schemas.openxmlformats.org/officeDocument/2006/relationships/image" Target="../media/image15.png"/><Relationship Id="rId28" Type="http://schemas.openxmlformats.org/officeDocument/2006/relationships/image" Target="../media/image20.png"/><Relationship Id="rId36" Type="http://schemas.openxmlformats.org/officeDocument/2006/relationships/image" Target="../media/image26.png"/><Relationship Id="rId10" Type="http://schemas.microsoft.com/office/2007/relationships/hdphoto" Target="../media/hdphoto2.wdp"/><Relationship Id="rId19" Type="http://schemas.openxmlformats.org/officeDocument/2006/relationships/image" Target="../media/image11.png"/><Relationship Id="rId31" Type="http://schemas.openxmlformats.org/officeDocument/2006/relationships/image" Target="../media/image220.png"/><Relationship Id="rId4" Type="http://schemas.openxmlformats.org/officeDocument/2006/relationships/hyperlink" Target="https://doi.org/10.1016/0029-5582(64)90202-0" TargetMode="External"/><Relationship Id="rId9" Type="http://schemas.openxmlformats.org/officeDocument/2006/relationships/image" Target="../media/image3.png"/><Relationship Id="rId14" Type="http://schemas.openxmlformats.org/officeDocument/2006/relationships/image" Target="../media/image5.png"/><Relationship Id="rId22" Type="http://schemas.openxmlformats.org/officeDocument/2006/relationships/image" Target="../media/image14.png"/><Relationship Id="rId27" Type="http://schemas.openxmlformats.org/officeDocument/2006/relationships/image" Target="../media/image19.png"/><Relationship Id="rId30" Type="http://schemas.openxmlformats.org/officeDocument/2006/relationships/image" Target="../media/image22.png"/><Relationship Id="rId35" Type="http://schemas.openxmlformats.org/officeDocument/2006/relationships/customXml" Target="../ink/ink1.xml"/><Relationship Id="rId8" Type="http://schemas.openxmlformats.org/officeDocument/2006/relationships/image" Target="../media/image2.jpg"/><Relationship Id="rId3" Type="http://schemas.openxmlformats.org/officeDocument/2006/relationships/hyperlink" Target="https://doi.org/10.1016/j.nima.2021.165107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Lightning Bolt 107">
            <a:extLst>
              <a:ext uri="{FF2B5EF4-FFF2-40B4-BE49-F238E27FC236}">
                <a16:creationId xmlns:a16="http://schemas.microsoft.com/office/drawing/2014/main" id="{0EB8932F-1B83-7A72-5DF9-951568EF535A}"/>
              </a:ext>
            </a:extLst>
          </p:cNvPr>
          <p:cNvSpPr/>
          <p:nvPr/>
        </p:nvSpPr>
        <p:spPr>
          <a:xfrm rot="16422502">
            <a:off x="24358197" y="28038324"/>
            <a:ext cx="1259612" cy="678743"/>
          </a:xfrm>
          <a:prstGeom prst="lightningBol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A" sz="3907"/>
          </a:p>
        </p:txBody>
      </p:sp>
      <p:sp>
        <p:nvSpPr>
          <p:cNvPr id="103" name="Lightning Bolt 102">
            <a:extLst>
              <a:ext uri="{FF2B5EF4-FFF2-40B4-BE49-F238E27FC236}">
                <a16:creationId xmlns:a16="http://schemas.microsoft.com/office/drawing/2014/main" id="{493BBB00-A323-42CA-3120-78D4BFC7534F}"/>
              </a:ext>
            </a:extLst>
          </p:cNvPr>
          <p:cNvSpPr/>
          <p:nvPr/>
        </p:nvSpPr>
        <p:spPr>
          <a:xfrm rot="7684156">
            <a:off x="19650398" y="26341565"/>
            <a:ext cx="756152" cy="775772"/>
          </a:xfrm>
          <a:prstGeom prst="lightningBol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A" sz="3907"/>
          </a:p>
        </p:txBody>
      </p:sp>
      <p:sp>
        <p:nvSpPr>
          <p:cNvPr id="100" name="Lightning Bolt 99">
            <a:extLst>
              <a:ext uri="{FF2B5EF4-FFF2-40B4-BE49-F238E27FC236}">
                <a16:creationId xmlns:a16="http://schemas.microsoft.com/office/drawing/2014/main" id="{096C7071-D737-90F1-5E3C-5E68ACC28C32}"/>
              </a:ext>
            </a:extLst>
          </p:cNvPr>
          <p:cNvSpPr/>
          <p:nvPr/>
        </p:nvSpPr>
        <p:spPr>
          <a:xfrm rot="16888955">
            <a:off x="24151239" y="22863419"/>
            <a:ext cx="944390" cy="1083576"/>
          </a:xfrm>
          <a:prstGeom prst="lightningBol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A" sz="3907"/>
          </a:p>
        </p:txBody>
      </p:sp>
      <p:sp>
        <p:nvSpPr>
          <p:cNvPr id="96" name="Lightning Bolt 95">
            <a:extLst>
              <a:ext uri="{FF2B5EF4-FFF2-40B4-BE49-F238E27FC236}">
                <a16:creationId xmlns:a16="http://schemas.microsoft.com/office/drawing/2014/main" id="{0CBB15F6-9832-A150-7948-5B93E4F78F10}"/>
              </a:ext>
            </a:extLst>
          </p:cNvPr>
          <p:cNvSpPr/>
          <p:nvPr/>
        </p:nvSpPr>
        <p:spPr>
          <a:xfrm rot="8453028">
            <a:off x="19683163" y="22439060"/>
            <a:ext cx="480552" cy="783136"/>
          </a:xfrm>
          <a:prstGeom prst="lightningBol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A" sz="3907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4687" y="190531"/>
            <a:ext cx="20324254" cy="1931573"/>
          </a:xfrm>
          <a:prstGeom prst="rect">
            <a:avLst/>
          </a:prstGeom>
        </p:spPr>
        <p:txBody>
          <a:bodyPr vert="horz" wrap="square" lIns="0" tIns="33244" rIns="0" bIns="0" rtlCol="0">
            <a:spAutoFit/>
          </a:bodyPr>
          <a:lstStyle/>
          <a:p>
            <a:pPr marL="26597" algn="ctr">
              <a:spcBef>
                <a:spcPts val="262"/>
              </a:spcBef>
            </a:pPr>
            <a:r>
              <a:rPr lang="en-GB" sz="6000" spc="21" dirty="0"/>
              <a:t>Energy scale cross-calibration of Hyper-</a:t>
            </a:r>
            <a:r>
              <a:rPr lang="en-GB" sz="6000" spc="21" dirty="0" err="1"/>
              <a:t>Kamiokande</a:t>
            </a:r>
            <a:r>
              <a:rPr lang="en-GB" sz="6000" spc="21" dirty="0"/>
              <a:t> detector</a:t>
            </a:r>
            <a:br>
              <a:rPr lang="en-GB" sz="6000" spc="21" dirty="0"/>
            </a:br>
            <a:r>
              <a:rPr lang="en-GB" sz="6000" spc="21" dirty="0"/>
              <a:t>using Deuterium-Tritium neutron generator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43157" y="2218033"/>
            <a:ext cx="16990512" cy="1880183"/>
          </a:xfrm>
          <a:prstGeom prst="rect">
            <a:avLst/>
          </a:prstGeom>
        </p:spPr>
        <p:txBody>
          <a:bodyPr vert="horz" wrap="square" lIns="0" tIns="30583" rIns="0" bIns="0" rtlCol="0">
            <a:spAutoFit/>
          </a:bodyPr>
          <a:lstStyle/>
          <a:p>
            <a:pPr marL="26597">
              <a:spcBef>
                <a:spcPts val="238"/>
              </a:spcBef>
            </a:pPr>
            <a:r>
              <a:rPr lang="en-GB" sz="4293" spc="-10" dirty="0" err="1">
                <a:solidFill>
                  <a:srgbClr val="FFFFFF"/>
                </a:solidFill>
                <a:latin typeface="Calibri"/>
                <a:cs typeface="Calibri"/>
              </a:rPr>
              <a:t>Abderrazaq</a:t>
            </a:r>
            <a:r>
              <a:rPr lang="en-GB" sz="4293" spc="-10" dirty="0">
                <a:solidFill>
                  <a:srgbClr val="FFFFFF"/>
                </a:solidFill>
                <a:latin typeface="Calibri"/>
                <a:cs typeface="Calibri"/>
              </a:rPr>
              <a:t> El </a:t>
            </a:r>
            <a:r>
              <a:rPr lang="en-GB" sz="4293" spc="-10" dirty="0" err="1">
                <a:solidFill>
                  <a:srgbClr val="FFFFFF"/>
                </a:solidFill>
                <a:latin typeface="Calibri"/>
                <a:cs typeface="Calibri"/>
              </a:rPr>
              <a:t>Abassi</a:t>
            </a:r>
            <a:r>
              <a:rPr lang="en-GB" sz="4293" spc="-10" dirty="0">
                <a:solidFill>
                  <a:srgbClr val="FFFFFF"/>
                </a:solidFill>
                <a:latin typeface="Calibri"/>
                <a:cs typeface="Calibri"/>
              </a:rPr>
              <a:t>; Rafik Er-</a:t>
            </a:r>
            <a:r>
              <a:rPr lang="en-GB" sz="4293" spc="-10" dirty="0" err="1">
                <a:solidFill>
                  <a:srgbClr val="FFFFFF"/>
                </a:solidFill>
                <a:latin typeface="Calibri"/>
                <a:cs typeface="Calibri"/>
              </a:rPr>
              <a:t>rabit</a:t>
            </a:r>
            <a:r>
              <a:rPr lang="en-GB" sz="4293" spc="-10" dirty="0">
                <a:solidFill>
                  <a:srgbClr val="FFFFFF"/>
                </a:solidFill>
                <a:latin typeface="Calibri"/>
                <a:cs typeface="Calibri"/>
              </a:rPr>
              <a:t>, Mohamed </a:t>
            </a:r>
            <a:r>
              <a:rPr lang="en-GB" sz="4293" spc="-10" dirty="0" err="1">
                <a:solidFill>
                  <a:srgbClr val="FFFFFF"/>
                </a:solidFill>
                <a:latin typeface="Calibri"/>
                <a:cs typeface="Calibri"/>
              </a:rPr>
              <a:t>Gouighri</a:t>
            </a:r>
            <a:endParaRPr lang="en-GB" sz="4293" dirty="0">
              <a:latin typeface="Calibri"/>
              <a:cs typeface="Calibri"/>
            </a:endParaRPr>
          </a:p>
          <a:p>
            <a:pPr>
              <a:spcBef>
                <a:spcPts val="73"/>
              </a:spcBef>
            </a:pPr>
            <a:endParaRPr lang="en-GB" sz="3350" dirty="0">
              <a:latin typeface="Calibri"/>
              <a:cs typeface="Calibri"/>
            </a:endParaRPr>
          </a:p>
          <a:p>
            <a:pPr marL="518632" algn="ctr"/>
            <a:endParaRPr lang="en-GB" sz="4293" dirty="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44145" y="20841709"/>
            <a:ext cx="14765636" cy="10614250"/>
            <a:chOff x="151049" y="9784552"/>
            <a:chExt cx="6899909" cy="5068570"/>
          </a:xfrm>
        </p:grpSpPr>
        <p:sp>
          <p:nvSpPr>
            <p:cNvPr id="12" name="object 12"/>
            <p:cNvSpPr/>
            <p:nvPr/>
          </p:nvSpPr>
          <p:spPr>
            <a:xfrm>
              <a:off x="151049" y="9784552"/>
              <a:ext cx="6899909" cy="5068570"/>
            </a:xfrm>
            <a:custGeom>
              <a:avLst/>
              <a:gdLst/>
              <a:ahLst/>
              <a:cxnLst/>
              <a:rect l="l" t="t" r="r" b="b"/>
              <a:pathLst>
                <a:path w="6899909" h="5068569">
                  <a:moveTo>
                    <a:pt x="0" y="135299"/>
                  </a:moveTo>
                  <a:lnTo>
                    <a:pt x="6889" y="92639"/>
                  </a:lnTo>
                  <a:lnTo>
                    <a:pt x="26080" y="55511"/>
                  </a:lnTo>
                  <a:lnTo>
                    <a:pt x="55357" y="26183"/>
                  </a:lnTo>
                  <a:lnTo>
                    <a:pt x="92502" y="6923"/>
                  </a:lnTo>
                  <a:lnTo>
                    <a:pt x="135299" y="0"/>
                  </a:lnTo>
                  <a:lnTo>
                    <a:pt x="6764283" y="0"/>
                  </a:lnTo>
                  <a:lnTo>
                    <a:pt x="6807081" y="6923"/>
                  </a:lnTo>
                  <a:lnTo>
                    <a:pt x="6844226" y="26183"/>
                  </a:lnTo>
                  <a:lnTo>
                    <a:pt x="6873503" y="55511"/>
                  </a:lnTo>
                  <a:lnTo>
                    <a:pt x="6892694" y="92639"/>
                  </a:lnTo>
                  <a:lnTo>
                    <a:pt x="6899583" y="135299"/>
                  </a:lnTo>
                  <a:lnTo>
                    <a:pt x="6899583" y="4933080"/>
                  </a:lnTo>
                  <a:lnTo>
                    <a:pt x="6892694" y="4975878"/>
                  </a:lnTo>
                  <a:lnTo>
                    <a:pt x="6873503" y="5013023"/>
                  </a:lnTo>
                  <a:lnTo>
                    <a:pt x="6844226" y="5042300"/>
                  </a:lnTo>
                  <a:lnTo>
                    <a:pt x="6807081" y="5061491"/>
                  </a:lnTo>
                  <a:lnTo>
                    <a:pt x="6764283" y="5068380"/>
                  </a:lnTo>
                  <a:lnTo>
                    <a:pt x="135299" y="5068380"/>
                  </a:lnTo>
                  <a:lnTo>
                    <a:pt x="92502" y="5061491"/>
                  </a:lnTo>
                  <a:lnTo>
                    <a:pt x="55357" y="5042300"/>
                  </a:lnTo>
                  <a:lnTo>
                    <a:pt x="26080" y="5013023"/>
                  </a:lnTo>
                  <a:lnTo>
                    <a:pt x="6889" y="4975878"/>
                  </a:lnTo>
                  <a:lnTo>
                    <a:pt x="0" y="4933080"/>
                  </a:lnTo>
                  <a:lnTo>
                    <a:pt x="0" y="135299"/>
                  </a:lnTo>
                  <a:close/>
                </a:path>
              </a:pathLst>
            </a:custGeom>
            <a:ln w="47677">
              <a:solidFill>
                <a:srgbClr val="D83D2E"/>
              </a:solidFill>
            </a:ln>
          </p:spPr>
          <p:txBody>
            <a:bodyPr wrap="square" lIns="0" tIns="0" rIns="0" bIns="0" rtlCol="0"/>
            <a:lstStyle/>
            <a:p>
              <a:endParaRPr sz="7961"/>
            </a:p>
          </p:txBody>
        </p:sp>
        <p:sp>
          <p:nvSpPr>
            <p:cNvPr id="13" name="object 13"/>
            <p:cNvSpPr/>
            <p:nvPr/>
          </p:nvSpPr>
          <p:spPr>
            <a:xfrm>
              <a:off x="151407" y="9784552"/>
              <a:ext cx="6899275" cy="338455"/>
            </a:xfrm>
            <a:custGeom>
              <a:avLst/>
              <a:gdLst/>
              <a:ahLst/>
              <a:cxnLst/>
              <a:rect l="l" t="t" r="r" b="b"/>
              <a:pathLst>
                <a:path w="6899275" h="338454">
                  <a:moveTo>
                    <a:pt x="6730280" y="0"/>
                  </a:moveTo>
                  <a:lnTo>
                    <a:pt x="168946" y="0"/>
                  </a:lnTo>
                  <a:lnTo>
                    <a:pt x="123993" y="6051"/>
                  </a:lnTo>
                  <a:lnTo>
                    <a:pt x="83624" y="23120"/>
                  </a:lnTo>
                  <a:lnTo>
                    <a:pt x="49439" y="49574"/>
                  </a:lnTo>
                  <a:lnTo>
                    <a:pt x="23040" y="83783"/>
                  </a:lnTo>
                  <a:lnTo>
                    <a:pt x="6026" y="124117"/>
                  </a:lnTo>
                  <a:lnTo>
                    <a:pt x="0" y="168946"/>
                  </a:lnTo>
                  <a:lnTo>
                    <a:pt x="0" y="337892"/>
                  </a:lnTo>
                  <a:lnTo>
                    <a:pt x="6899226" y="337892"/>
                  </a:lnTo>
                  <a:lnTo>
                    <a:pt x="6899226" y="168946"/>
                  </a:lnTo>
                  <a:lnTo>
                    <a:pt x="6893199" y="124117"/>
                  </a:lnTo>
                  <a:lnTo>
                    <a:pt x="6876185" y="83783"/>
                  </a:lnTo>
                  <a:lnTo>
                    <a:pt x="6849786" y="49574"/>
                  </a:lnTo>
                  <a:lnTo>
                    <a:pt x="6815601" y="23120"/>
                  </a:lnTo>
                  <a:lnTo>
                    <a:pt x="6775232" y="6051"/>
                  </a:lnTo>
                  <a:lnTo>
                    <a:pt x="6730280" y="0"/>
                  </a:lnTo>
                  <a:close/>
                </a:path>
              </a:pathLst>
            </a:custGeom>
            <a:solidFill>
              <a:srgbClr val="D83D2E"/>
            </a:solidFill>
          </p:spPr>
          <p:txBody>
            <a:bodyPr wrap="square" lIns="0" tIns="0" rIns="0" bIns="0" rtlCol="0"/>
            <a:lstStyle/>
            <a:p>
              <a:endParaRPr sz="7961"/>
            </a:p>
          </p:txBody>
        </p:sp>
        <p:sp>
          <p:nvSpPr>
            <p:cNvPr id="14" name="object 14"/>
            <p:cNvSpPr/>
            <p:nvPr/>
          </p:nvSpPr>
          <p:spPr>
            <a:xfrm>
              <a:off x="151407" y="9784552"/>
              <a:ext cx="6899275" cy="338455"/>
            </a:xfrm>
            <a:custGeom>
              <a:avLst/>
              <a:gdLst/>
              <a:ahLst/>
              <a:cxnLst/>
              <a:rect l="l" t="t" r="r" b="b"/>
              <a:pathLst>
                <a:path w="6899275" h="338454">
                  <a:moveTo>
                    <a:pt x="168946" y="0"/>
                  </a:moveTo>
                  <a:lnTo>
                    <a:pt x="6730280" y="0"/>
                  </a:lnTo>
                  <a:lnTo>
                    <a:pt x="6775232" y="6051"/>
                  </a:lnTo>
                  <a:lnTo>
                    <a:pt x="6815601" y="23120"/>
                  </a:lnTo>
                  <a:lnTo>
                    <a:pt x="6849786" y="49574"/>
                  </a:lnTo>
                  <a:lnTo>
                    <a:pt x="6876185" y="83783"/>
                  </a:lnTo>
                  <a:lnTo>
                    <a:pt x="6893199" y="124117"/>
                  </a:lnTo>
                  <a:lnTo>
                    <a:pt x="6899226" y="168946"/>
                  </a:lnTo>
                  <a:lnTo>
                    <a:pt x="6899226" y="337892"/>
                  </a:lnTo>
                  <a:lnTo>
                    <a:pt x="0" y="337892"/>
                  </a:lnTo>
                  <a:lnTo>
                    <a:pt x="0" y="168946"/>
                  </a:lnTo>
                  <a:lnTo>
                    <a:pt x="6026" y="124117"/>
                  </a:lnTo>
                  <a:lnTo>
                    <a:pt x="23040" y="83783"/>
                  </a:lnTo>
                  <a:lnTo>
                    <a:pt x="49439" y="49574"/>
                  </a:lnTo>
                  <a:lnTo>
                    <a:pt x="83624" y="23120"/>
                  </a:lnTo>
                  <a:lnTo>
                    <a:pt x="123993" y="6051"/>
                  </a:lnTo>
                  <a:lnTo>
                    <a:pt x="168946" y="0"/>
                  </a:lnTo>
                  <a:close/>
                </a:path>
              </a:pathLst>
            </a:custGeom>
            <a:ln w="47677">
              <a:solidFill>
                <a:srgbClr val="D83D2E"/>
              </a:solidFill>
            </a:ln>
          </p:spPr>
          <p:txBody>
            <a:bodyPr wrap="square" lIns="0" tIns="0" rIns="0" bIns="0" rtlCol="0"/>
            <a:lstStyle/>
            <a:p>
              <a:endParaRPr sz="7961"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244145" y="38836661"/>
            <a:ext cx="17134845" cy="3447712"/>
            <a:chOff x="126919" y="18375596"/>
            <a:chExt cx="11516995" cy="1629410"/>
          </a:xfrm>
        </p:grpSpPr>
        <p:sp>
          <p:nvSpPr>
            <p:cNvPr id="18" name="object 18"/>
            <p:cNvSpPr/>
            <p:nvPr/>
          </p:nvSpPr>
          <p:spPr>
            <a:xfrm>
              <a:off x="151049" y="18399726"/>
              <a:ext cx="11468735" cy="1581150"/>
            </a:xfrm>
            <a:custGeom>
              <a:avLst/>
              <a:gdLst/>
              <a:ahLst/>
              <a:cxnLst/>
              <a:rect l="l" t="t" r="r" b="b"/>
              <a:pathLst>
                <a:path w="11468735" h="1581150">
                  <a:moveTo>
                    <a:pt x="0" y="133510"/>
                  </a:moveTo>
                  <a:lnTo>
                    <a:pt x="6809" y="91311"/>
                  </a:lnTo>
                  <a:lnTo>
                    <a:pt x="25782" y="54661"/>
                  </a:lnTo>
                  <a:lnTo>
                    <a:pt x="54738" y="25759"/>
                  </a:lnTo>
                  <a:lnTo>
                    <a:pt x="91494" y="6806"/>
                  </a:lnTo>
                  <a:lnTo>
                    <a:pt x="133868" y="0"/>
                  </a:lnTo>
                  <a:lnTo>
                    <a:pt x="11335133" y="0"/>
                  </a:lnTo>
                  <a:lnTo>
                    <a:pt x="11377332" y="6806"/>
                  </a:lnTo>
                  <a:lnTo>
                    <a:pt x="11413982" y="25759"/>
                  </a:lnTo>
                  <a:lnTo>
                    <a:pt x="11442883" y="54661"/>
                  </a:lnTo>
                  <a:lnTo>
                    <a:pt x="11461836" y="91311"/>
                  </a:lnTo>
                  <a:lnTo>
                    <a:pt x="11468643" y="133510"/>
                  </a:lnTo>
                  <a:lnTo>
                    <a:pt x="11468643" y="1446779"/>
                  </a:lnTo>
                  <a:lnTo>
                    <a:pt x="11461836" y="1489153"/>
                  </a:lnTo>
                  <a:lnTo>
                    <a:pt x="11442883" y="1525909"/>
                  </a:lnTo>
                  <a:lnTo>
                    <a:pt x="11413982" y="1554864"/>
                  </a:lnTo>
                  <a:lnTo>
                    <a:pt x="11377332" y="1573838"/>
                  </a:lnTo>
                  <a:lnTo>
                    <a:pt x="11335133" y="1580647"/>
                  </a:lnTo>
                  <a:lnTo>
                    <a:pt x="133868" y="1580647"/>
                  </a:lnTo>
                  <a:lnTo>
                    <a:pt x="91494" y="1573838"/>
                  </a:lnTo>
                  <a:lnTo>
                    <a:pt x="54738" y="1554864"/>
                  </a:lnTo>
                  <a:lnTo>
                    <a:pt x="25782" y="1525909"/>
                  </a:lnTo>
                  <a:lnTo>
                    <a:pt x="6809" y="1489153"/>
                  </a:lnTo>
                  <a:lnTo>
                    <a:pt x="0" y="1446779"/>
                  </a:lnTo>
                  <a:lnTo>
                    <a:pt x="0" y="133510"/>
                  </a:lnTo>
                  <a:close/>
                </a:path>
              </a:pathLst>
            </a:custGeom>
            <a:ln w="47677">
              <a:solidFill>
                <a:srgbClr val="0A476D"/>
              </a:solidFill>
            </a:ln>
          </p:spPr>
          <p:txBody>
            <a:bodyPr wrap="square" lIns="0" tIns="0" rIns="0" bIns="0" rtlCol="0"/>
            <a:lstStyle/>
            <a:p>
              <a:endParaRPr lang="en-GB" sz="7961"/>
            </a:p>
          </p:txBody>
        </p:sp>
        <p:sp>
          <p:nvSpPr>
            <p:cNvPr id="19" name="object 19"/>
            <p:cNvSpPr/>
            <p:nvPr/>
          </p:nvSpPr>
          <p:spPr>
            <a:xfrm>
              <a:off x="151049" y="18399726"/>
              <a:ext cx="11468735" cy="338455"/>
            </a:xfrm>
            <a:custGeom>
              <a:avLst/>
              <a:gdLst/>
              <a:ahLst/>
              <a:cxnLst/>
              <a:rect l="l" t="t" r="r" b="b"/>
              <a:pathLst>
                <a:path w="11468735" h="338455">
                  <a:moveTo>
                    <a:pt x="11299697" y="0"/>
                  </a:moveTo>
                  <a:lnTo>
                    <a:pt x="168946" y="0"/>
                  </a:lnTo>
                  <a:lnTo>
                    <a:pt x="123993" y="6026"/>
                  </a:lnTo>
                  <a:lnTo>
                    <a:pt x="83624" y="23040"/>
                  </a:lnTo>
                  <a:lnTo>
                    <a:pt x="49439" y="49439"/>
                  </a:lnTo>
                  <a:lnTo>
                    <a:pt x="23040" y="83624"/>
                  </a:lnTo>
                  <a:lnTo>
                    <a:pt x="6026" y="123993"/>
                  </a:lnTo>
                  <a:lnTo>
                    <a:pt x="0" y="168946"/>
                  </a:lnTo>
                  <a:lnTo>
                    <a:pt x="0" y="337892"/>
                  </a:lnTo>
                  <a:lnTo>
                    <a:pt x="11468643" y="337892"/>
                  </a:lnTo>
                  <a:lnTo>
                    <a:pt x="11468643" y="168946"/>
                  </a:lnTo>
                  <a:lnTo>
                    <a:pt x="11462616" y="123993"/>
                  </a:lnTo>
                  <a:lnTo>
                    <a:pt x="11445602" y="83624"/>
                  </a:lnTo>
                  <a:lnTo>
                    <a:pt x="11419203" y="49439"/>
                  </a:lnTo>
                  <a:lnTo>
                    <a:pt x="11385018" y="23040"/>
                  </a:lnTo>
                  <a:lnTo>
                    <a:pt x="11344649" y="6026"/>
                  </a:lnTo>
                  <a:lnTo>
                    <a:pt x="11299697" y="0"/>
                  </a:lnTo>
                  <a:close/>
                </a:path>
              </a:pathLst>
            </a:custGeom>
            <a:solidFill>
              <a:srgbClr val="0A476D"/>
            </a:solidFill>
          </p:spPr>
          <p:txBody>
            <a:bodyPr wrap="square" lIns="0" tIns="0" rIns="0" bIns="0" rtlCol="0"/>
            <a:lstStyle/>
            <a:p>
              <a:endParaRPr lang="en-GB" sz="7961" dirty="0"/>
            </a:p>
          </p:txBody>
        </p:sp>
        <p:sp>
          <p:nvSpPr>
            <p:cNvPr id="20" name="object 20"/>
            <p:cNvSpPr/>
            <p:nvPr/>
          </p:nvSpPr>
          <p:spPr>
            <a:xfrm>
              <a:off x="151049" y="18399726"/>
              <a:ext cx="11468735" cy="338455"/>
            </a:xfrm>
            <a:custGeom>
              <a:avLst/>
              <a:gdLst/>
              <a:ahLst/>
              <a:cxnLst/>
              <a:rect l="l" t="t" r="r" b="b"/>
              <a:pathLst>
                <a:path w="11468735" h="338455">
                  <a:moveTo>
                    <a:pt x="168946" y="0"/>
                  </a:moveTo>
                  <a:lnTo>
                    <a:pt x="11299697" y="0"/>
                  </a:lnTo>
                  <a:lnTo>
                    <a:pt x="11344649" y="6026"/>
                  </a:lnTo>
                  <a:lnTo>
                    <a:pt x="11385018" y="23040"/>
                  </a:lnTo>
                  <a:lnTo>
                    <a:pt x="11419203" y="49439"/>
                  </a:lnTo>
                  <a:lnTo>
                    <a:pt x="11445602" y="83624"/>
                  </a:lnTo>
                  <a:lnTo>
                    <a:pt x="11462616" y="123993"/>
                  </a:lnTo>
                  <a:lnTo>
                    <a:pt x="11468643" y="168946"/>
                  </a:lnTo>
                  <a:lnTo>
                    <a:pt x="11468643" y="337892"/>
                  </a:lnTo>
                  <a:lnTo>
                    <a:pt x="0" y="337892"/>
                  </a:lnTo>
                  <a:lnTo>
                    <a:pt x="0" y="168946"/>
                  </a:lnTo>
                  <a:lnTo>
                    <a:pt x="6026" y="123993"/>
                  </a:lnTo>
                  <a:lnTo>
                    <a:pt x="23040" y="83624"/>
                  </a:lnTo>
                  <a:lnTo>
                    <a:pt x="49439" y="49439"/>
                  </a:lnTo>
                  <a:lnTo>
                    <a:pt x="83624" y="23040"/>
                  </a:lnTo>
                  <a:lnTo>
                    <a:pt x="123993" y="6026"/>
                  </a:lnTo>
                  <a:lnTo>
                    <a:pt x="168946" y="0"/>
                  </a:lnTo>
                  <a:close/>
                </a:path>
              </a:pathLst>
            </a:custGeom>
            <a:ln w="47677">
              <a:solidFill>
                <a:srgbClr val="0A476D"/>
              </a:solidFill>
            </a:ln>
          </p:spPr>
          <p:txBody>
            <a:bodyPr wrap="square" lIns="0" tIns="0" rIns="0" bIns="0" rtlCol="0"/>
            <a:lstStyle/>
            <a:p>
              <a:endParaRPr lang="en-GB" sz="7961"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244145" y="12080472"/>
            <a:ext cx="29515479" cy="8578367"/>
            <a:chOff x="126919" y="5600842"/>
            <a:chExt cx="13967460" cy="4096385"/>
          </a:xfrm>
        </p:grpSpPr>
        <p:sp>
          <p:nvSpPr>
            <p:cNvPr id="22" name="object 22"/>
            <p:cNvSpPr/>
            <p:nvPr/>
          </p:nvSpPr>
          <p:spPr>
            <a:xfrm>
              <a:off x="151049" y="5624972"/>
              <a:ext cx="13919200" cy="4048125"/>
            </a:xfrm>
            <a:custGeom>
              <a:avLst/>
              <a:gdLst/>
              <a:ahLst/>
              <a:cxnLst/>
              <a:rect l="l" t="t" r="r" b="b"/>
              <a:pathLst>
                <a:path w="13919200" h="4048125">
                  <a:moveTo>
                    <a:pt x="0" y="191138"/>
                  </a:moveTo>
                  <a:lnTo>
                    <a:pt x="5045" y="147302"/>
                  </a:lnTo>
                  <a:lnTo>
                    <a:pt x="19414" y="107067"/>
                  </a:lnTo>
                  <a:lnTo>
                    <a:pt x="41953" y="71578"/>
                  </a:lnTo>
                  <a:lnTo>
                    <a:pt x="71512" y="41981"/>
                  </a:lnTo>
                  <a:lnTo>
                    <a:pt x="106937" y="19422"/>
                  </a:lnTo>
                  <a:lnTo>
                    <a:pt x="147077" y="5046"/>
                  </a:lnTo>
                  <a:lnTo>
                    <a:pt x="190780" y="0"/>
                  </a:lnTo>
                  <a:lnTo>
                    <a:pt x="13727938" y="0"/>
                  </a:lnTo>
                  <a:lnTo>
                    <a:pt x="13771773" y="5046"/>
                  </a:lnTo>
                  <a:lnTo>
                    <a:pt x="13812008" y="19422"/>
                  </a:lnTo>
                  <a:lnTo>
                    <a:pt x="13847497" y="41981"/>
                  </a:lnTo>
                  <a:lnTo>
                    <a:pt x="13877094" y="71578"/>
                  </a:lnTo>
                  <a:lnTo>
                    <a:pt x="13899654" y="107067"/>
                  </a:lnTo>
                  <a:lnTo>
                    <a:pt x="13914030" y="147302"/>
                  </a:lnTo>
                  <a:lnTo>
                    <a:pt x="13919076" y="191138"/>
                  </a:lnTo>
                  <a:lnTo>
                    <a:pt x="13919076" y="3857123"/>
                  </a:lnTo>
                  <a:lnTo>
                    <a:pt x="13914030" y="3900826"/>
                  </a:lnTo>
                  <a:lnTo>
                    <a:pt x="13899654" y="3940966"/>
                  </a:lnTo>
                  <a:lnTo>
                    <a:pt x="13877094" y="3976391"/>
                  </a:lnTo>
                  <a:lnTo>
                    <a:pt x="13847497" y="4005950"/>
                  </a:lnTo>
                  <a:lnTo>
                    <a:pt x="13812008" y="4028489"/>
                  </a:lnTo>
                  <a:lnTo>
                    <a:pt x="13771773" y="4042858"/>
                  </a:lnTo>
                  <a:lnTo>
                    <a:pt x="13727938" y="4047903"/>
                  </a:lnTo>
                  <a:lnTo>
                    <a:pt x="190780" y="4047903"/>
                  </a:lnTo>
                  <a:lnTo>
                    <a:pt x="147077" y="4042858"/>
                  </a:lnTo>
                  <a:lnTo>
                    <a:pt x="106937" y="4028489"/>
                  </a:lnTo>
                  <a:lnTo>
                    <a:pt x="71512" y="4005950"/>
                  </a:lnTo>
                  <a:lnTo>
                    <a:pt x="41953" y="3976391"/>
                  </a:lnTo>
                  <a:lnTo>
                    <a:pt x="19414" y="3940966"/>
                  </a:lnTo>
                  <a:lnTo>
                    <a:pt x="5045" y="3900826"/>
                  </a:lnTo>
                  <a:lnTo>
                    <a:pt x="0" y="3857123"/>
                  </a:lnTo>
                  <a:lnTo>
                    <a:pt x="0" y="191138"/>
                  </a:lnTo>
                  <a:close/>
                </a:path>
              </a:pathLst>
            </a:custGeom>
            <a:ln w="47677">
              <a:solidFill>
                <a:srgbClr val="009E4E"/>
              </a:solidFill>
            </a:ln>
          </p:spPr>
          <p:txBody>
            <a:bodyPr wrap="square" lIns="0" tIns="0" rIns="0" bIns="0" rtlCol="0"/>
            <a:lstStyle/>
            <a:p>
              <a:endParaRPr sz="7961"/>
            </a:p>
          </p:txBody>
        </p:sp>
        <p:sp>
          <p:nvSpPr>
            <p:cNvPr id="23" name="object 23"/>
            <p:cNvSpPr/>
            <p:nvPr/>
          </p:nvSpPr>
          <p:spPr>
            <a:xfrm>
              <a:off x="151049" y="5627835"/>
              <a:ext cx="13919200" cy="338455"/>
            </a:xfrm>
            <a:custGeom>
              <a:avLst/>
              <a:gdLst/>
              <a:ahLst/>
              <a:cxnLst/>
              <a:rect l="l" t="t" r="r" b="b"/>
              <a:pathLst>
                <a:path w="13919200" h="338454">
                  <a:moveTo>
                    <a:pt x="13750130" y="0"/>
                  </a:moveTo>
                  <a:lnTo>
                    <a:pt x="168946" y="0"/>
                  </a:lnTo>
                  <a:lnTo>
                    <a:pt x="123993" y="6026"/>
                  </a:lnTo>
                  <a:lnTo>
                    <a:pt x="83624" y="23040"/>
                  </a:lnTo>
                  <a:lnTo>
                    <a:pt x="49439" y="49439"/>
                  </a:lnTo>
                  <a:lnTo>
                    <a:pt x="23040" y="83624"/>
                  </a:lnTo>
                  <a:lnTo>
                    <a:pt x="6026" y="123993"/>
                  </a:lnTo>
                  <a:lnTo>
                    <a:pt x="0" y="168946"/>
                  </a:lnTo>
                  <a:lnTo>
                    <a:pt x="0" y="337892"/>
                  </a:lnTo>
                  <a:lnTo>
                    <a:pt x="13919076" y="337892"/>
                  </a:lnTo>
                  <a:lnTo>
                    <a:pt x="13919076" y="168946"/>
                  </a:lnTo>
                  <a:lnTo>
                    <a:pt x="13913049" y="123993"/>
                  </a:lnTo>
                  <a:lnTo>
                    <a:pt x="13896036" y="83624"/>
                  </a:lnTo>
                  <a:lnTo>
                    <a:pt x="13869636" y="49439"/>
                  </a:lnTo>
                  <a:lnTo>
                    <a:pt x="13835452" y="23040"/>
                  </a:lnTo>
                  <a:lnTo>
                    <a:pt x="13795083" y="6026"/>
                  </a:lnTo>
                  <a:lnTo>
                    <a:pt x="13750130" y="0"/>
                  </a:lnTo>
                  <a:close/>
                </a:path>
              </a:pathLst>
            </a:custGeom>
            <a:solidFill>
              <a:srgbClr val="009E4E"/>
            </a:solidFill>
          </p:spPr>
          <p:txBody>
            <a:bodyPr wrap="square" lIns="0" tIns="0" rIns="0" bIns="0" rtlCol="0"/>
            <a:lstStyle/>
            <a:p>
              <a:endParaRPr sz="7961"/>
            </a:p>
          </p:txBody>
        </p:sp>
        <p:sp>
          <p:nvSpPr>
            <p:cNvPr id="24" name="object 24"/>
            <p:cNvSpPr/>
            <p:nvPr/>
          </p:nvSpPr>
          <p:spPr>
            <a:xfrm>
              <a:off x="151049" y="5627835"/>
              <a:ext cx="13919200" cy="338455"/>
            </a:xfrm>
            <a:custGeom>
              <a:avLst/>
              <a:gdLst/>
              <a:ahLst/>
              <a:cxnLst/>
              <a:rect l="l" t="t" r="r" b="b"/>
              <a:pathLst>
                <a:path w="13919200" h="338454">
                  <a:moveTo>
                    <a:pt x="168946" y="0"/>
                  </a:moveTo>
                  <a:lnTo>
                    <a:pt x="13750130" y="0"/>
                  </a:lnTo>
                  <a:lnTo>
                    <a:pt x="13795083" y="6026"/>
                  </a:lnTo>
                  <a:lnTo>
                    <a:pt x="13835452" y="23040"/>
                  </a:lnTo>
                  <a:lnTo>
                    <a:pt x="13869636" y="49439"/>
                  </a:lnTo>
                  <a:lnTo>
                    <a:pt x="13896036" y="83624"/>
                  </a:lnTo>
                  <a:lnTo>
                    <a:pt x="13913049" y="123993"/>
                  </a:lnTo>
                  <a:lnTo>
                    <a:pt x="13919076" y="168946"/>
                  </a:lnTo>
                  <a:lnTo>
                    <a:pt x="13919076" y="337892"/>
                  </a:lnTo>
                  <a:lnTo>
                    <a:pt x="0" y="337892"/>
                  </a:lnTo>
                  <a:lnTo>
                    <a:pt x="0" y="168946"/>
                  </a:lnTo>
                  <a:lnTo>
                    <a:pt x="6026" y="123993"/>
                  </a:lnTo>
                  <a:lnTo>
                    <a:pt x="23040" y="83624"/>
                  </a:lnTo>
                  <a:lnTo>
                    <a:pt x="49439" y="49439"/>
                  </a:lnTo>
                  <a:lnTo>
                    <a:pt x="83624" y="23040"/>
                  </a:lnTo>
                  <a:lnTo>
                    <a:pt x="123993" y="6026"/>
                  </a:lnTo>
                  <a:lnTo>
                    <a:pt x="168946" y="0"/>
                  </a:lnTo>
                  <a:close/>
                </a:path>
              </a:pathLst>
            </a:custGeom>
            <a:ln w="47677">
              <a:solidFill>
                <a:srgbClr val="009E4E"/>
              </a:solidFill>
            </a:ln>
          </p:spPr>
          <p:txBody>
            <a:bodyPr wrap="square" lIns="0" tIns="0" rIns="0" bIns="0" rtlCol="0"/>
            <a:lstStyle/>
            <a:p>
              <a:endParaRPr sz="7961"/>
            </a:p>
          </p:txBody>
        </p:sp>
      </p:grpSp>
      <p:sp>
        <p:nvSpPr>
          <p:cNvPr id="25" name="object 25"/>
          <p:cNvSpPr/>
          <p:nvPr/>
        </p:nvSpPr>
        <p:spPr>
          <a:xfrm>
            <a:off x="10331365" y="4155731"/>
            <a:ext cx="9553091" cy="7551090"/>
          </a:xfrm>
          <a:custGeom>
            <a:avLst/>
            <a:gdLst/>
            <a:ahLst/>
            <a:cxnLst/>
            <a:rect l="l" t="t" r="r" b="b"/>
            <a:pathLst>
              <a:path w="4561840" h="3547745">
                <a:moveTo>
                  <a:pt x="0" y="144606"/>
                </a:moveTo>
                <a:lnTo>
                  <a:pt x="7379" y="98916"/>
                </a:lnTo>
                <a:lnTo>
                  <a:pt x="27936" y="59222"/>
                </a:lnTo>
                <a:lnTo>
                  <a:pt x="59300" y="27913"/>
                </a:lnTo>
                <a:lnTo>
                  <a:pt x="99099" y="7376"/>
                </a:lnTo>
                <a:lnTo>
                  <a:pt x="144964" y="0"/>
                </a:lnTo>
                <a:lnTo>
                  <a:pt x="4416578" y="0"/>
                </a:lnTo>
                <a:lnTo>
                  <a:pt x="4462443" y="7376"/>
                </a:lnTo>
                <a:lnTo>
                  <a:pt x="4502242" y="27913"/>
                </a:lnTo>
                <a:lnTo>
                  <a:pt x="4533606" y="59222"/>
                </a:lnTo>
                <a:lnTo>
                  <a:pt x="4554163" y="98916"/>
                </a:lnTo>
                <a:lnTo>
                  <a:pt x="4561542" y="144606"/>
                </a:lnTo>
                <a:lnTo>
                  <a:pt x="4561542" y="3402902"/>
                </a:lnTo>
                <a:lnTo>
                  <a:pt x="4554163" y="3448592"/>
                </a:lnTo>
                <a:lnTo>
                  <a:pt x="4533606" y="3488285"/>
                </a:lnTo>
                <a:lnTo>
                  <a:pt x="4502242" y="3519595"/>
                </a:lnTo>
                <a:lnTo>
                  <a:pt x="4462443" y="3540132"/>
                </a:lnTo>
                <a:lnTo>
                  <a:pt x="4416578" y="3547508"/>
                </a:lnTo>
                <a:lnTo>
                  <a:pt x="144964" y="3547508"/>
                </a:lnTo>
                <a:lnTo>
                  <a:pt x="99099" y="3540132"/>
                </a:lnTo>
                <a:lnTo>
                  <a:pt x="59300" y="3519595"/>
                </a:lnTo>
                <a:lnTo>
                  <a:pt x="27936" y="3488285"/>
                </a:lnTo>
                <a:lnTo>
                  <a:pt x="7379" y="3448592"/>
                </a:lnTo>
                <a:lnTo>
                  <a:pt x="0" y="3402902"/>
                </a:lnTo>
                <a:lnTo>
                  <a:pt x="0" y="144606"/>
                </a:lnTo>
                <a:close/>
              </a:path>
            </a:pathLst>
          </a:custGeom>
          <a:noFill/>
          <a:ln w="47677">
            <a:solidFill>
              <a:srgbClr val="0A476D"/>
            </a:solidFill>
          </a:ln>
        </p:spPr>
        <p:txBody>
          <a:bodyPr wrap="square" lIns="0" tIns="0" rIns="0" bIns="0" rtlCol="0"/>
          <a:lstStyle/>
          <a:p>
            <a:endParaRPr sz="7961"/>
          </a:p>
        </p:txBody>
      </p:sp>
      <p:sp>
        <p:nvSpPr>
          <p:cNvPr id="27" name="object 27"/>
          <p:cNvSpPr/>
          <p:nvPr/>
        </p:nvSpPr>
        <p:spPr>
          <a:xfrm>
            <a:off x="20030264" y="4166419"/>
            <a:ext cx="9553091" cy="7542514"/>
          </a:xfrm>
          <a:custGeom>
            <a:avLst/>
            <a:gdLst/>
            <a:ahLst/>
            <a:cxnLst/>
            <a:rect l="l" t="t" r="r" b="b"/>
            <a:pathLst>
              <a:path w="4561840" h="3547745">
                <a:moveTo>
                  <a:pt x="0" y="144606"/>
                </a:moveTo>
                <a:lnTo>
                  <a:pt x="7379" y="98916"/>
                </a:lnTo>
                <a:lnTo>
                  <a:pt x="27936" y="59222"/>
                </a:lnTo>
                <a:lnTo>
                  <a:pt x="59300" y="27913"/>
                </a:lnTo>
                <a:lnTo>
                  <a:pt x="99099" y="7376"/>
                </a:lnTo>
                <a:lnTo>
                  <a:pt x="144964" y="0"/>
                </a:lnTo>
                <a:lnTo>
                  <a:pt x="4416578" y="0"/>
                </a:lnTo>
                <a:lnTo>
                  <a:pt x="4462443" y="7376"/>
                </a:lnTo>
                <a:lnTo>
                  <a:pt x="4502242" y="27913"/>
                </a:lnTo>
                <a:lnTo>
                  <a:pt x="4533606" y="59222"/>
                </a:lnTo>
                <a:lnTo>
                  <a:pt x="4554163" y="98916"/>
                </a:lnTo>
                <a:lnTo>
                  <a:pt x="4561542" y="144606"/>
                </a:lnTo>
                <a:lnTo>
                  <a:pt x="4561542" y="3402902"/>
                </a:lnTo>
                <a:lnTo>
                  <a:pt x="4554163" y="3448592"/>
                </a:lnTo>
                <a:lnTo>
                  <a:pt x="4533606" y="3488285"/>
                </a:lnTo>
                <a:lnTo>
                  <a:pt x="4502242" y="3519595"/>
                </a:lnTo>
                <a:lnTo>
                  <a:pt x="4462443" y="3540132"/>
                </a:lnTo>
                <a:lnTo>
                  <a:pt x="4416578" y="3547508"/>
                </a:lnTo>
                <a:lnTo>
                  <a:pt x="144964" y="3547508"/>
                </a:lnTo>
                <a:lnTo>
                  <a:pt x="99099" y="3540132"/>
                </a:lnTo>
                <a:lnTo>
                  <a:pt x="59300" y="3519595"/>
                </a:lnTo>
                <a:lnTo>
                  <a:pt x="27936" y="3488285"/>
                </a:lnTo>
                <a:lnTo>
                  <a:pt x="7379" y="3448592"/>
                </a:lnTo>
                <a:lnTo>
                  <a:pt x="0" y="3402902"/>
                </a:lnTo>
                <a:lnTo>
                  <a:pt x="0" y="144606"/>
                </a:lnTo>
                <a:close/>
              </a:path>
            </a:pathLst>
          </a:custGeom>
          <a:ln w="47677">
            <a:solidFill>
              <a:srgbClr val="0A476D"/>
            </a:solidFill>
          </a:ln>
        </p:spPr>
        <p:txBody>
          <a:bodyPr wrap="square" lIns="0" tIns="0" rIns="0" bIns="0" rtlCol="0"/>
          <a:lstStyle/>
          <a:p>
            <a:endParaRPr sz="7961"/>
          </a:p>
        </p:txBody>
      </p:sp>
      <p:grpSp>
        <p:nvGrpSpPr>
          <p:cNvPr id="32" name="object 32"/>
          <p:cNvGrpSpPr/>
          <p:nvPr/>
        </p:nvGrpSpPr>
        <p:grpSpPr>
          <a:xfrm>
            <a:off x="15260953" y="20841704"/>
            <a:ext cx="14449314" cy="10614999"/>
            <a:chOff x="7170899" y="9784552"/>
            <a:chExt cx="6899909" cy="5068928"/>
          </a:xfrm>
        </p:grpSpPr>
        <p:sp>
          <p:nvSpPr>
            <p:cNvPr id="33" name="object 33"/>
            <p:cNvSpPr/>
            <p:nvPr/>
          </p:nvSpPr>
          <p:spPr>
            <a:xfrm>
              <a:off x="7170899" y="9784910"/>
              <a:ext cx="6899909" cy="5068570"/>
            </a:xfrm>
            <a:custGeom>
              <a:avLst/>
              <a:gdLst/>
              <a:ahLst/>
              <a:cxnLst/>
              <a:rect l="l" t="t" r="r" b="b"/>
              <a:pathLst>
                <a:path w="6899909" h="5068569">
                  <a:moveTo>
                    <a:pt x="0" y="116687"/>
                  </a:moveTo>
                  <a:lnTo>
                    <a:pt x="9172" y="71274"/>
                  </a:lnTo>
                  <a:lnTo>
                    <a:pt x="34182" y="34182"/>
                  </a:lnTo>
                  <a:lnTo>
                    <a:pt x="71274" y="9172"/>
                  </a:lnTo>
                  <a:lnTo>
                    <a:pt x="116687" y="0"/>
                  </a:lnTo>
                  <a:lnTo>
                    <a:pt x="6782896" y="0"/>
                  </a:lnTo>
                  <a:lnTo>
                    <a:pt x="6828309" y="9172"/>
                  </a:lnTo>
                  <a:lnTo>
                    <a:pt x="6865401" y="34182"/>
                  </a:lnTo>
                  <a:lnTo>
                    <a:pt x="6890411" y="71274"/>
                  </a:lnTo>
                  <a:lnTo>
                    <a:pt x="6899583" y="116687"/>
                  </a:lnTo>
                  <a:lnTo>
                    <a:pt x="6899583" y="4951693"/>
                  </a:lnTo>
                  <a:lnTo>
                    <a:pt x="6890411" y="4997106"/>
                  </a:lnTo>
                  <a:lnTo>
                    <a:pt x="6865401" y="5034197"/>
                  </a:lnTo>
                  <a:lnTo>
                    <a:pt x="6828309" y="5059208"/>
                  </a:lnTo>
                  <a:lnTo>
                    <a:pt x="6782896" y="5068380"/>
                  </a:lnTo>
                  <a:lnTo>
                    <a:pt x="116687" y="5068380"/>
                  </a:lnTo>
                  <a:lnTo>
                    <a:pt x="71274" y="5059208"/>
                  </a:lnTo>
                  <a:lnTo>
                    <a:pt x="34182" y="5034197"/>
                  </a:lnTo>
                  <a:lnTo>
                    <a:pt x="9172" y="4997106"/>
                  </a:lnTo>
                  <a:lnTo>
                    <a:pt x="0" y="4951693"/>
                  </a:lnTo>
                  <a:lnTo>
                    <a:pt x="0" y="116687"/>
                  </a:lnTo>
                  <a:close/>
                </a:path>
              </a:pathLst>
            </a:custGeom>
            <a:ln w="47677">
              <a:solidFill>
                <a:srgbClr val="D83D2E"/>
              </a:solidFill>
            </a:ln>
          </p:spPr>
          <p:txBody>
            <a:bodyPr wrap="square" lIns="0" tIns="0" rIns="0" bIns="0" rtlCol="0"/>
            <a:lstStyle/>
            <a:p>
              <a:endParaRPr sz="7961"/>
            </a:p>
          </p:txBody>
        </p:sp>
        <p:sp>
          <p:nvSpPr>
            <p:cNvPr id="34" name="object 34"/>
            <p:cNvSpPr/>
            <p:nvPr/>
          </p:nvSpPr>
          <p:spPr>
            <a:xfrm>
              <a:off x="7170899" y="9784552"/>
              <a:ext cx="6899275" cy="338455"/>
            </a:xfrm>
            <a:custGeom>
              <a:avLst/>
              <a:gdLst/>
              <a:ahLst/>
              <a:cxnLst/>
              <a:rect l="l" t="t" r="r" b="b"/>
              <a:pathLst>
                <a:path w="6899275" h="338454">
                  <a:moveTo>
                    <a:pt x="6730280" y="0"/>
                  </a:moveTo>
                  <a:lnTo>
                    <a:pt x="168946" y="0"/>
                  </a:lnTo>
                  <a:lnTo>
                    <a:pt x="124117" y="6051"/>
                  </a:lnTo>
                  <a:lnTo>
                    <a:pt x="83783" y="23120"/>
                  </a:lnTo>
                  <a:lnTo>
                    <a:pt x="49574" y="49574"/>
                  </a:lnTo>
                  <a:lnTo>
                    <a:pt x="23120" y="83783"/>
                  </a:lnTo>
                  <a:lnTo>
                    <a:pt x="6051" y="124117"/>
                  </a:lnTo>
                  <a:lnTo>
                    <a:pt x="0" y="168946"/>
                  </a:lnTo>
                  <a:lnTo>
                    <a:pt x="0" y="337892"/>
                  </a:lnTo>
                  <a:lnTo>
                    <a:pt x="6899226" y="337892"/>
                  </a:lnTo>
                  <a:lnTo>
                    <a:pt x="6899226" y="168946"/>
                  </a:lnTo>
                  <a:lnTo>
                    <a:pt x="6893199" y="124117"/>
                  </a:lnTo>
                  <a:lnTo>
                    <a:pt x="6876185" y="83783"/>
                  </a:lnTo>
                  <a:lnTo>
                    <a:pt x="6849786" y="49574"/>
                  </a:lnTo>
                  <a:lnTo>
                    <a:pt x="6815601" y="23120"/>
                  </a:lnTo>
                  <a:lnTo>
                    <a:pt x="6775232" y="6051"/>
                  </a:lnTo>
                  <a:lnTo>
                    <a:pt x="6730280" y="0"/>
                  </a:lnTo>
                  <a:close/>
                </a:path>
              </a:pathLst>
            </a:custGeom>
            <a:solidFill>
              <a:srgbClr val="D83D2E"/>
            </a:solidFill>
          </p:spPr>
          <p:txBody>
            <a:bodyPr wrap="square" lIns="0" tIns="0" rIns="0" bIns="0" rtlCol="0"/>
            <a:lstStyle/>
            <a:p>
              <a:endParaRPr sz="7961"/>
            </a:p>
          </p:txBody>
        </p:sp>
        <p:sp>
          <p:nvSpPr>
            <p:cNvPr id="35" name="object 35"/>
            <p:cNvSpPr/>
            <p:nvPr/>
          </p:nvSpPr>
          <p:spPr>
            <a:xfrm>
              <a:off x="7170899" y="9784552"/>
              <a:ext cx="6899275" cy="338455"/>
            </a:xfrm>
            <a:custGeom>
              <a:avLst/>
              <a:gdLst/>
              <a:ahLst/>
              <a:cxnLst/>
              <a:rect l="l" t="t" r="r" b="b"/>
              <a:pathLst>
                <a:path w="6899275" h="338454">
                  <a:moveTo>
                    <a:pt x="168946" y="0"/>
                  </a:moveTo>
                  <a:lnTo>
                    <a:pt x="6730280" y="0"/>
                  </a:lnTo>
                  <a:lnTo>
                    <a:pt x="6775232" y="6051"/>
                  </a:lnTo>
                  <a:lnTo>
                    <a:pt x="6815601" y="23120"/>
                  </a:lnTo>
                  <a:lnTo>
                    <a:pt x="6849786" y="49574"/>
                  </a:lnTo>
                  <a:lnTo>
                    <a:pt x="6876185" y="83783"/>
                  </a:lnTo>
                  <a:lnTo>
                    <a:pt x="6893199" y="124117"/>
                  </a:lnTo>
                  <a:lnTo>
                    <a:pt x="6899226" y="168946"/>
                  </a:lnTo>
                  <a:lnTo>
                    <a:pt x="6899226" y="337892"/>
                  </a:lnTo>
                  <a:lnTo>
                    <a:pt x="0" y="337892"/>
                  </a:lnTo>
                  <a:lnTo>
                    <a:pt x="0" y="168946"/>
                  </a:lnTo>
                  <a:lnTo>
                    <a:pt x="6051" y="124117"/>
                  </a:lnTo>
                  <a:lnTo>
                    <a:pt x="23120" y="83783"/>
                  </a:lnTo>
                  <a:lnTo>
                    <a:pt x="49574" y="49574"/>
                  </a:lnTo>
                  <a:lnTo>
                    <a:pt x="83783" y="23120"/>
                  </a:lnTo>
                  <a:lnTo>
                    <a:pt x="124117" y="6051"/>
                  </a:lnTo>
                  <a:lnTo>
                    <a:pt x="168946" y="0"/>
                  </a:lnTo>
                  <a:close/>
                </a:path>
              </a:pathLst>
            </a:custGeom>
            <a:ln w="47677">
              <a:solidFill>
                <a:srgbClr val="D83D2E"/>
              </a:solidFill>
            </a:ln>
          </p:spPr>
          <p:txBody>
            <a:bodyPr wrap="square" lIns="0" tIns="0" rIns="0" bIns="0" rtlCol="0"/>
            <a:lstStyle/>
            <a:p>
              <a:endParaRPr sz="7961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23360482" y="38830993"/>
            <a:ext cx="1644930" cy="448495"/>
          </a:xfrm>
          <a:prstGeom prst="rect">
            <a:avLst/>
          </a:prstGeom>
        </p:spPr>
        <p:txBody>
          <a:bodyPr vert="horz" wrap="square" lIns="0" tIns="29254" rIns="0" bIns="0" rtlCol="0">
            <a:spAutoFit/>
          </a:bodyPr>
          <a:lstStyle/>
          <a:p>
            <a:pPr marL="26597">
              <a:spcBef>
                <a:spcPts val="230"/>
              </a:spcBef>
            </a:pPr>
            <a:r>
              <a:rPr sz="2722" b="1" spc="-10" dirty="0">
                <a:solidFill>
                  <a:srgbClr val="273E74"/>
                </a:solidFill>
                <a:latin typeface="Calibri"/>
                <a:cs typeface="Calibri"/>
              </a:rPr>
              <a:t>References</a:t>
            </a:r>
            <a:endParaRPr sz="2722" dirty="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7956898" y="39351249"/>
            <a:ext cx="11343498" cy="3301531"/>
          </a:xfrm>
          <a:prstGeom prst="rect">
            <a:avLst/>
          </a:prstGeom>
        </p:spPr>
        <p:txBody>
          <a:bodyPr vert="horz" wrap="square" lIns="0" tIns="186168" rIns="0" bIns="0" rtlCol="0">
            <a:spAutoFit/>
          </a:bodyPr>
          <a:lstStyle/>
          <a:p>
            <a:pPr marL="26597">
              <a:spcBef>
                <a:spcPts val="1466"/>
              </a:spcBef>
            </a:pPr>
            <a:r>
              <a:rPr lang="en-GB" sz="1885" b="1" spc="21">
                <a:solidFill>
                  <a:srgbClr val="273E74"/>
                </a:solidFill>
                <a:latin typeface="Calibri"/>
                <a:cs typeface="Calibri"/>
              </a:rPr>
              <a:t>[1]</a:t>
            </a:r>
            <a:r>
              <a:rPr lang="en-GB" sz="1885" b="1" spc="-31">
                <a:solidFill>
                  <a:srgbClr val="273E74"/>
                </a:solidFill>
                <a:latin typeface="Calibri"/>
                <a:cs typeface="Calibri"/>
              </a:rPr>
              <a:t> </a:t>
            </a:r>
            <a:r>
              <a:rPr lang="en-GB" sz="1885" b="1" spc="31">
                <a:solidFill>
                  <a:srgbClr val="273E74"/>
                </a:solidFill>
                <a:latin typeface="Calibri"/>
                <a:cs typeface="Calibri"/>
              </a:rPr>
              <a:t>Super-K collaboration: </a:t>
            </a:r>
            <a:r>
              <a:rPr lang="en-GB" sz="1850" baseline="30000">
                <a:solidFill>
                  <a:srgbClr val="1F1F1F"/>
                </a:solidFill>
              </a:rPr>
              <a:t>16</a:t>
            </a:r>
            <a:r>
              <a:rPr lang="en-GB" sz="1850">
                <a:solidFill>
                  <a:srgbClr val="1F1F1F"/>
                </a:solidFill>
              </a:rPr>
              <a:t>N as a calibration source for Super-Kamiokande : </a:t>
            </a:r>
            <a:r>
              <a:rPr lang="en-GB" sz="1438">
                <a:solidFill>
                  <a:srgbClr val="1F1F1F"/>
                </a:solidFill>
                <a:latin typeface="ElsevierSans"/>
                <a:hlinkClick r:id="rId2" tooltip="Persistent link using digital object identifier"/>
              </a:rPr>
              <a:t>https://doi.org/10.1016/S0168-9002(00)00900-1</a:t>
            </a:r>
            <a:endParaRPr lang="en-GB" sz="1438" b="1" spc="31">
              <a:solidFill>
                <a:srgbClr val="273E74"/>
              </a:solidFill>
              <a:latin typeface="Calibri"/>
              <a:cs typeface="Calibri"/>
            </a:endParaRPr>
          </a:p>
          <a:p>
            <a:pPr marL="26597">
              <a:spcBef>
                <a:spcPts val="1267"/>
              </a:spcBef>
            </a:pPr>
            <a:r>
              <a:rPr lang="en-GB" sz="1885" b="1" spc="21">
                <a:solidFill>
                  <a:srgbClr val="273E74"/>
                </a:solidFill>
                <a:latin typeface="Calibri"/>
                <a:cs typeface="Calibri"/>
              </a:rPr>
              <a:t>[2]</a:t>
            </a:r>
            <a:r>
              <a:rPr lang="en-GB" sz="1885" b="1" spc="-10">
                <a:solidFill>
                  <a:srgbClr val="273E74"/>
                </a:solidFill>
                <a:latin typeface="Calibri"/>
                <a:cs typeface="Calibri"/>
              </a:rPr>
              <a:t> </a:t>
            </a:r>
            <a:r>
              <a:rPr lang="en-GB" sz="1885" b="1" spc="21">
                <a:solidFill>
                  <a:srgbClr val="273E74"/>
                </a:solidFill>
                <a:latin typeface="Calibri"/>
                <a:cs typeface="Calibri"/>
              </a:rPr>
              <a:t>M.Pillon: </a:t>
            </a:r>
            <a:r>
              <a:rPr lang="en-GB" sz="1850">
                <a:solidFill>
                  <a:srgbClr val="1F1F1F"/>
                </a:solidFill>
              </a:rPr>
              <a:t>Measurement of the </a:t>
            </a:r>
            <a:r>
              <a:rPr lang="en-GB" sz="1850" baseline="30000">
                <a:solidFill>
                  <a:srgbClr val="1F1F1F"/>
                </a:solidFill>
              </a:rPr>
              <a:t>16,17</a:t>
            </a:r>
            <a:r>
              <a:rPr lang="en-GB" sz="1850">
                <a:solidFill>
                  <a:srgbClr val="1F1F1F"/>
                </a:solidFill>
              </a:rPr>
              <a:t>O(n,p)</a:t>
            </a:r>
            <a:r>
              <a:rPr lang="en-GB" sz="1850" baseline="30000">
                <a:solidFill>
                  <a:srgbClr val="1F1F1F"/>
                </a:solidFill>
              </a:rPr>
              <a:t>16,17</a:t>
            </a:r>
            <a:r>
              <a:rPr lang="en-GB" sz="1850">
                <a:solidFill>
                  <a:srgbClr val="1F1F1F"/>
                </a:solidFill>
              </a:rPr>
              <a:t>N cross sections for validating the water activation experiment for ITER at the Frascati neutron generator: </a:t>
            </a:r>
            <a:r>
              <a:rPr lang="en-GB" sz="1438">
                <a:solidFill>
                  <a:srgbClr val="1F1F1F"/>
                </a:solidFill>
                <a:latin typeface="ElsevierSans"/>
                <a:hlinkClick r:id="rId3" tooltip="Persistent link using digital object identifier"/>
              </a:rPr>
              <a:t>https://doi.org/10.1016/j.nima.2021.165107</a:t>
            </a:r>
            <a:endParaRPr lang="en-GB" sz="1438">
              <a:solidFill>
                <a:srgbClr val="1F1F1F"/>
              </a:solidFill>
              <a:latin typeface="ElsevierSans"/>
            </a:endParaRPr>
          </a:p>
          <a:p>
            <a:pPr marL="26597">
              <a:spcBef>
                <a:spcPts val="1267"/>
              </a:spcBef>
            </a:pPr>
            <a:r>
              <a:rPr lang="en-GB" sz="1850" b="1">
                <a:solidFill>
                  <a:srgbClr val="1F1F1F"/>
                </a:solidFill>
              </a:rPr>
              <a:t>[3] J.k.Bienlein: </a:t>
            </a:r>
            <a:r>
              <a:rPr lang="en-GB" sz="1850">
                <a:solidFill>
                  <a:srgbClr val="1F1F1F"/>
                </a:solidFill>
              </a:rPr>
              <a:t>the half life of </a:t>
            </a:r>
            <a:r>
              <a:rPr lang="en-GB" sz="1850" baseline="30000">
                <a:solidFill>
                  <a:srgbClr val="1F1F1F"/>
                </a:solidFill>
              </a:rPr>
              <a:t>16</a:t>
            </a:r>
            <a:r>
              <a:rPr lang="en-GB" sz="1850">
                <a:solidFill>
                  <a:srgbClr val="1F1F1F"/>
                </a:solidFill>
              </a:rPr>
              <a:t>N: </a:t>
            </a:r>
            <a:r>
              <a:rPr lang="en-GB" sz="1438">
                <a:solidFill>
                  <a:srgbClr val="1F1F1F"/>
                </a:solidFill>
                <a:latin typeface="ElsevierSans"/>
                <a:hlinkClick r:id="rId4" tooltip="Persistent link using digital object identifier"/>
              </a:rPr>
              <a:t>https://doi.org/10.1016/0029-5582(64)90202-0</a:t>
            </a:r>
            <a:endParaRPr lang="en-GB" sz="1438">
              <a:solidFill>
                <a:srgbClr val="1F1F1F"/>
              </a:solidFill>
              <a:latin typeface="ElsevierSans"/>
            </a:endParaRPr>
          </a:p>
          <a:p>
            <a:pPr marL="26597">
              <a:spcBef>
                <a:spcPts val="1267"/>
              </a:spcBef>
            </a:pPr>
            <a:r>
              <a:rPr lang="en-GB" sz="1850" b="1">
                <a:solidFill>
                  <a:srgbClr val="1F1F1F"/>
                </a:solidFill>
              </a:rPr>
              <a:t>[4] HK software</a:t>
            </a:r>
            <a:r>
              <a:rPr lang="en-GB" sz="1850">
                <a:solidFill>
                  <a:srgbClr val="1F1F1F"/>
                </a:solidFill>
              </a:rPr>
              <a:t>: </a:t>
            </a:r>
            <a:r>
              <a:rPr lang="en-GB" sz="1850" b="1">
                <a:solidFill>
                  <a:srgbClr val="1F1F1F"/>
                </a:solidFill>
              </a:rPr>
              <a:t>W</a:t>
            </a:r>
            <a:r>
              <a:rPr lang="en-GB" sz="1850">
                <a:solidFill>
                  <a:srgbClr val="1F1F1F"/>
                </a:solidFill>
              </a:rPr>
              <a:t>ater </a:t>
            </a:r>
            <a:r>
              <a:rPr lang="en-GB" sz="1850" b="1">
                <a:solidFill>
                  <a:srgbClr val="1F1F1F"/>
                </a:solidFill>
              </a:rPr>
              <a:t>C</a:t>
            </a:r>
            <a:r>
              <a:rPr lang="en-GB" sz="1850">
                <a:solidFill>
                  <a:srgbClr val="1F1F1F"/>
                </a:solidFill>
              </a:rPr>
              <a:t>herenkov </a:t>
            </a:r>
            <a:r>
              <a:rPr lang="en-GB" sz="1850" b="1">
                <a:solidFill>
                  <a:srgbClr val="1F1F1F"/>
                </a:solidFill>
              </a:rPr>
              <a:t>S</a:t>
            </a:r>
            <a:r>
              <a:rPr lang="en-GB" sz="1850">
                <a:solidFill>
                  <a:srgbClr val="1F1F1F"/>
                </a:solidFill>
              </a:rPr>
              <a:t>imulation built on top of Geant4; BONSAI and FLOWER are reconstruction algorithms : </a:t>
            </a:r>
            <a:r>
              <a:rPr lang="en-GB" sz="1850">
                <a:solidFill>
                  <a:srgbClr val="1F1F1F"/>
                </a:solidFill>
                <a:hlinkClick r:id="rId5"/>
              </a:rPr>
              <a:t>https://github.com/WCSim/WCSim</a:t>
            </a:r>
            <a:endParaRPr lang="en-GB" sz="1850">
              <a:solidFill>
                <a:srgbClr val="1F1F1F"/>
              </a:solidFill>
            </a:endParaRPr>
          </a:p>
          <a:p>
            <a:pPr marL="26597">
              <a:spcBef>
                <a:spcPts val="1267"/>
              </a:spcBef>
            </a:pPr>
            <a:r>
              <a:rPr lang="en-GB" sz="1850" b="1">
                <a:solidFill>
                  <a:srgbClr val="1F1F1F"/>
                </a:solidFill>
              </a:rPr>
              <a:t>higgstan.com: </a:t>
            </a:r>
            <a:r>
              <a:rPr lang="en-GB" sz="1850">
                <a:solidFill>
                  <a:srgbClr val="1F1F1F"/>
                </a:solidFill>
              </a:rPr>
              <a:t>https://higgstan.com</a:t>
            </a:r>
            <a:endParaRPr lang="en-GB" sz="1850" b="1">
              <a:solidFill>
                <a:srgbClr val="1F1F1F"/>
              </a:solidFill>
            </a:endParaRPr>
          </a:p>
          <a:p>
            <a:pPr marL="26597">
              <a:spcBef>
                <a:spcPts val="1267"/>
              </a:spcBef>
            </a:pPr>
            <a:endParaRPr lang="en-GB" sz="1885">
              <a:latin typeface="Calibri"/>
              <a:cs typeface="Calibri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244144" y="31678041"/>
            <a:ext cx="29464489" cy="7042479"/>
            <a:chOff x="126919" y="14943700"/>
            <a:chExt cx="13967460" cy="3362960"/>
          </a:xfrm>
        </p:grpSpPr>
        <p:sp>
          <p:nvSpPr>
            <p:cNvPr id="69" name="object 69"/>
            <p:cNvSpPr/>
            <p:nvPr/>
          </p:nvSpPr>
          <p:spPr>
            <a:xfrm>
              <a:off x="151049" y="14969619"/>
              <a:ext cx="13919200" cy="3312795"/>
            </a:xfrm>
            <a:custGeom>
              <a:avLst/>
              <a:gdLst/>
              <a:ahLst/>
              <a:cxnLst/>
              <a:rect l="l" t="t" r="r" b="b"/>
              <a:pathLst>
                <a:path w="13919200" h="3312794">
                  <a:moveTo>
                    <a:pt x="0" y="175388"/>
                  </a:moveTo>
                  <a:lnTo>
                    <a:pt x="6255" y="128840"/>
                  </a:lnTo>
                  <a:lnTo>
                    <a:pt x="23915" y="86965"/>
                  </a:lnTo>
                  <a:lnTo>
                    <a:pt x="51319" y="51453"/>
                  </a:lnTo>
                  <a:lnTo>
                    <a:pt x="86806" y="23995"/>
                  </a:lnTo>
                  <a:lnTo>
                    <a:pt x="128716" y="6280"/>
                  </a:lnTo>
                  <a:lnTo>
                    <a:pt x="175388" y="0"/>
                  </a:lnTo>
                  <a:lnTo>
                    <a:pt x="13744045" y="0"/>
                  </a:lnTo>
                  <a:lnTo>
                    <a:pt x="13790567" y="6280"/>
                  </a:lnTo>
                  <a:lnTo>
                    <a:pt x="13832376" y="23995"/>
                  </a:lnTo>
                  <a:lnTo>
                    <a:pt x="13867802" y="51453"/>
                  </a:lnTo>
                  <a:lnTo>
                    <a:pt x="13895174" y="86965"/>
                  </a:lnTo>
                  <a:lnTo>
                    <a:pt x="13912822" y="128840"/>
                  </a:lnTo>
                  <a:lnTo>
                    <a:pt x="13919076" y="175388"/>
                  </a:lnTo>
                  <a:lnTo>
                    <a:pt x="13919076" y="3136955"/>
                  </a:lnTo>
                  <a:lnTo>
                    <a:pt x="13912822" y="3183628"/>
                  </a:lnTo>
                  <a:lnTo>
                    <a:pt x="13895174" y="3225538"/>
                  </a:lnTo>
                  <a:lnTo>
                    <a:pt x="13867802" y="3261025"/>
                  </a:lnTo>
                  <a:lnTo>
                    <a:pt x="13832376" y="3288428"/>
                  </a:lnTo>
                  <a:lnTo>
                    <a:pt x="13790567" y="3306088"/>
                  </a:lnTo>
                  <a:lnTo>
                    <a:pt x="13744045" y="3312344"/>
                  </a:lnTo>
                  <a:lnTo>
                    <a:pt x="175388" y="3312344"/>
                  </a:lnTo>
                  <a:lnTo>
                    <a:pt x="128716" y="3306088"/>
                  </a:lnTo>
                  <a:lnTo>
                    <a:pt x="86806" y="3288428"/>
                  </a:lnTo>
                  <a:lnTo>
                    <a:pt x="51319" y="3261025"/>
                  </a:lnTo>
                  <a:lnTo>
                    <a:pt x="23915" y="3225538"/>
                  </a:lnTo>
                  <a:lnTo>
                    <a:pt x="6255" y="3183628"/>
                  </a:lnTo>
                  <a:lnTo>
                    <a:pt x="0" y="3136955"/>
                  </a:lnTo>
                  <a:lnTo>
                    <a:pt x="0" y="175388"/>
                  </a:lnTo>
                  <a:close/>
                </a:path>
              </a:pathLst>
            </a:custGeom>
            <a:ln w="47677">
              <a:solidFill>
                <a:srgbClr val="D83D2E"/>
              </a:solidFill>
            </a:ln>
          </p:spPr>
          <p:txBody>
            <a:bodyPr wrap="square" lIns="0" tIns="0" rIns="0" bIns="0" rtlCol="0"/>
            <a:lstStyle/>
            <a:p>
              <a:endParaRPr sz="7961"/>
            </a:p>
          </p:txBody>
        </p:sp>
        <p:sp>
          <p:nvSpPr>
            <p:cNvPr id="70" name="object 70"/>
            <p:cNvSpPr/>
            <p:nvPr/>
          </p:nvSpPr>
          <p:spPr>
            <a:xfrm>
              <a:off x="151049" y="14967830"/>
              <a:ext cx="13919200" cy="338455"/>
            </a:xfrm>
            <a:custGeom>
              <a:avLst/>
              <a:gdLst/>
              <a:ahLst/>
              <a:cxnLst/>
              <a:rect l="l" t="t" r="r" b="b"/>
              <a:pathLst>
                <a:path w="13919200" h="338455">
                  <a:moveTo>
                    <a:pt x="13750130" y="0"/>
                  </a:moveTo>
                  <a:lnTo>
                    <a:pt x="168946" y="0"/>
                  </a:lnTo>
                  <a:lnTo>
                    <a:pt x="124117" y="6026"/>
                  </a:lnTo>
                  <a:lnTo>
                    <a:pt x="83783" y="23040"/>
                  </a:lnTo>
                  <a:lnTo>
                    <a:pt x="49574" y="49439"/>
                  </a:lnTo>
                  <a:lnTo>
                    <a:pt x="23120" y="83624"/>
                  </a:lnTo>
                  <a:lnTo>
                    <a:pt x="6051" y="123993"/>
                  </a:lnTo>
                  <a:lnTo>
                    <a:pt x="0" y="168946"/>
                  </a:lnTo>
                  <a:lnTo>
                    <a:pt x="0" y="337892"/>
                  </a:lnTo>
                  <a:lnTo>
                    <a:pt x="13919076" y="337892"/>
                  </a:lnTo>
                  <a:lnTo>
                    <a:pt x="13919076" y="168946"/>
                  </a:lnTo>
                  <a:lnTo>
                    <a:pt x="13913049" y="123993"/>
                  </a:lnTo>
                  <a:lnTo>
                    <a:pt x="13896036" y="83624"/>
                  </a:lnTo>
                  <a:lnTo>
                    <a:pt x="13869636" y="49439"/>
                  </a:lnTo>
                  <a:lnTo>
                    <a:pt x="13835452" y="23040"/>
                  </a:lnTo>
                  <a:lnTo>
                    <a:pt x="13795083" y="6026"/>
                  </a:lnTo>
                  <a:lnTo>
                    <a:pt x="13750130" y="0"/>
                  </a:lnTo>
                  <a:close/>
                </a:path>
              </a:pathLst>
            </a:custGeom>
            <a:solidFill>
              <a:srgbClr val="D83D2E"/>
            </a:solidFill>
          </p:spPr>
          <p:txBody>
            <a:bodyPr wrap="square" lIns="0" tIns="0" rIns="0" bIns="0" rtlCol="0"/>
            <a:lstStyle/>
            <a:p>
              <a:endParaRPr sz="7961"/>
            </a:p>
          </p:txBody>
        </p:sp>
        <p:sp>
          <p:nvSpPr>
            <p:cNvPr id="71" name="object 71"/>
            <p:cNvSpPr/>
            <p:nvPr/>
          </p:nvSpPr>
          <p:spPr>
            <a:xfrm>
              <a:off x="151049" y="14967830"/>
              <a:ext cx="13919200" cy="338455"/>
            </a:xfrm>
            <a:custGeom>
              <a:avLst/>
              <a:gdLst/>
              <a:ahLst/>
              <a:cxnLst/>
              <a:rect l="l" t="t" r="r" b="b"/>
              <a:pathLst>
                <a:path w="13919200" h="338455">
                  <a:moveTo>
                    <a:pt x="168946" y="0"/>
                  </a:moveTo>
                  <a:lnTo>
                    <a:pt x="13750130" y="0"/>
                  </a:lnTo>
                  <a:lnTo>
                    <a:pt x="13795083" y="6026"/>
                  </a:lnTo>
                  <a:lnTo>
                    <a:pt x="13835452" y="23040"/>
                  </a:lnTo>
                  <a:lnTo>
                    <a:pt x="13869636" y="49439"/>
                  </a:lnTo>
                  <a:lnTo>
                    <a:pt x="13896036" y="83624"/>
                  </a:lnTo>
                  <a:lnTo>
                    <a:pt x="13913049" y="123993"/>
                  </a:lnTo>
                  <a:lnTo>
                    <a:pt x="13919076" y="168946"/>
                  </a:lnTo>
                  <a:lnTo>
                    <a:pt x="13919076" y="337892"/>
                  </a:lnTo>
                  <a:lnTo>
                    <a:pt x="0" y="337892"/>
                  </a:lnTo>
                  <a:lnTo>
                    <a:pt x="0" y="168946"/>
                  </a:lnTo>
                  <a:lnTo>
                    <a:pt x="6051" y="123993"/>
                  </a:lnTo>
                  <a:lnTo>
                    <a:pt x="23120" y="83624"/>
                  </a:lnTo>
                  <a:lnTo>
                    <a:pt x="49574" y="49439"/>
                  </a:lnTo>
                  <a:lnTo>
                    <a:pt x="83783" y="23040"/>
                  </a:lnTo>
                  <a:lnTo>
                    <a:pt x="124117" y="6026"/>
                  </a:lnTo>
                  <a:lnTo>
                    <a:pt x="168946" y="0"/>
                  </a:lnTo>
                  <a:close/>
                </a:path>
              </a:pathLst>
            </a:custGeom>
            <a:ln w="47677">
              <a:solidFill>
                <a:srgbClr val="D83D2E"/>
              </a:solidFill>
            </a:ln>
          </p:spPr>
          <p:txBody>
            <a:bodyPr wrap="square" lIns="0" tIns="0" rIns="0" bIns="0" rtlCol="0"/>
            <a:lstStyle/>
            <a:p>
              <a:endParaRPr sz="7961"/>
            </a:p>
          </p:txBody>
        </p:sp>
      </p:grpSp>
      <p:sp>
        <p:nvSpPr>
          <p:cNvPr id="91" name="object 91"/>
          <p:cNvSpPr txBox="1"/>
          <p:nvPr/>
        </p:nvSpPr>
        <p:spPr>
          <a:xfrm>
            <a:off x="712398" y="5472873"/>
            <a:ext cx="8764272" cy="1799649"/>
          </a:xfrm>
          <a:prstGeom prst="rect">
            <a:avLst/>
          </a:prstGeom>
        </p:spPr>
        <p:txBody>
          <a:bodyPr vert="horz" wrap="square" lIns="0" tIns="26596" rIns="0" bIns="0" rtlCol="0">
            <a:spAutoFit/>
          </a:bodyPr>
          <a:lstStyle/>
          <a:p>
            <a:pPr marL="352425" indent="-352425">
              <a:buFont typeface="Symbol" pitchFamily="2" charset="2"/>
              <a:buChar char=""/>
            </a:pPr>
            <a:r>
              <a:rPr lang="en-GB" sz="2880" kern="100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Hyper-</a:t>
            </a:r>
            <a:r>
              <a:rPr lang="en-GB" sz="2880" kern="100" dirty="0" err="1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Kamiokande</a:t>
            </a:r>
            <a:r>
              <a:rPr lang="en-GB" sz="2880" kern="100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detector </a:t>
            </a:r>
          </a:p>
          <a:p>
            <a:r>
              <a:rPr lang="en-GB" sz="2880" kern="100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     is a next-generation long </a:t>
            </a:r>
          </a:p>
          <a:p>
            <a:r>
              <a:rPr lang="en-GB" sz="2880" kern="100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     baseline neutrinos experiment</a:t>
            </a:r>
          </a:p>
          <a:p>
            <a:r>
              <a:rPr lang="en-GB" sz="2880" kern="100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     expected to start taking data in 2027</a:t>
            </a:r>
          </a:p>
        </p:txBody>
      </p:sp>
      <p:sp>
        <p:nvSpPr>
          <p:cNvPr id="104" name="object 104"/>
          <p:cNvSpPr txBox="1"/>
          <p:nvPr/>
        </p:nvSpPr>
        <p:spPr>
          <a:xfrm>
            <a:off x="1752334" y="12061484"/>
            <a:ext cx="17158064" cy="1109053"/>
          </a:xfrm>
          <a:prstGeom prst="rect">
            <a:avLst/>
          </a:prstGeom>
        </p:spPr>
        <p:txBody>
          <a:bodyPr vert="horz" wrap="square" lIns="0" tIns="192817" rIns="0" bIns="0" rtlCol="0">
            <a:spAutoFit/>
          </a:bodyPr>
          <a:lstStyle/>
          <a:p>
            <a:pPr marL="9663827">
              <a:spcBef>
                <a:spcPts val="1518"/>
              </a:spcBef>
            </a:pPr>
            <a:r>
              <a:rPr lang="en-GB" sz="3455" b="1" spc="42" dirty="0">
                <a:solidFill>
                  <a:srgbClr val="FFFFFF"/>
                </a:solidFill>
                <a:latin typeface="Calibri"/>
                <a:cs typeface="Calibri"/>
              </a:rPr>
              <a:t>Neutron activation simulation</a:t>
            </a:r>
            <a:r>
              <a:rPr lang="en-GB" sz="3455" b="1" spc="42" baseline="30000" dirty="0">
                <a:solidFill>
                  <a:srgbClr val="FFFFFF"/>
                </a:solidFill>
                <a:latin typeface="Calibri"/>
                <a:cs typeface="Calibri"/>
              </a:rPr>
              <a:t>[1]</a:t>
            </a:r>
            <a:endParaRPr lang="en-GB" sz="3455" dirty="0">
              <a:latin typeface="Calibri"/>
              <a:cs typeface="Calibri"/>
            </a:endParaRPr>
          </a:p>
          <a:p>
            <a:pPr marL="106387">
              <a:spcBef>
                <a:spcPts val="1121"/>
              </a:spcBef>
            </a:pPr>
            <a:endParaRPr lang="en-GB" sz="2355" baseline="25925" dirty="0">
              <a:latin typeface="Calibri"/>
              <a:cs typeface="Calibr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2163455" y="20812530"/>
            <a:ext cx="11385518" cy="1265317"/>
          </a:xfrm>
          <a:prstGeom prst="rect">
            <a:avLst/>
          </a:prstGeom>
        </p:spPr>
        <p:txBody>
          <a:bodyPr vert="horz" wrap="square" lIns="0" tIns="146275" rIns="0" bIns="0" rtlCol="0">
            <a:spAutoFit/>
          </a:bodyPr>
          <a:lstStyle/>
          <a:p>
            <a:pPr marL="816511">
              <a:spcBef>
                <a:spcPts val="1152"/>
              </a:spcBef>
            </a:pPr>
            <a:r>
              <a:rPr lang="en-GB" sz="3455" b="1" spc="10" dirty="0">
                <a:solidFill>
                  <a:srgbClr val="FFFFFF"/>
                </a:solidFill>
                <a:latin typeface="Calibri"/>
                <a:cs typeface="Calibri"/>
              </a:rPr>
              <a:t>Preliminary results: </a:t>
            </a:r>
            <a:r>
              <a:rPr lang="en-GB" sz="3455" b="1" spc="10" baseline="30000" dirty="0">
                <a:solidFill>
                  <a:srgbClr val="FFFFFF"/>
                </a:solidFill>
                <a:latin typeface="Calibri"/>
                <a:cs typeface="Calibri"/>
              </a:rPr>
              <a:t>16</a:t>
            </a:r>
            <a:r>
              <a:rPr lang="en-GB" sz="3455" b="1" spc="10" dirty="0">
                <a:solidFill>
                  <a:srgbClr val="FFFFFF"/>
                </a:solidFill>
                <a:latin typeface="Calibri"/>
                <a:cs typeface="Calibri"/>
              </a:rPr>
              <a:t>N MC truth position </a:t>
            </a:r>
            <a:endParaRPr lang="en-GB" sz="2670" baseline="26143" dirty="0">
              <a:latin typeface="Calibri"/>
              <a:cs typeface="Calibri"/>
            </a:endParaRPr>
          </a:p>
          <a:p>
            <a:pPr marL="79789">
              <a:spcBef>
                <a:spcPts val="796"/>
              </a:spcBef>
            </a:pPr>
            <a:endParaRPr lang="en-GB" sz="3141" dirty="0">
              <a:latin typeface="Calibri"/>
              <a:cs typeface="Calibri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18439527" y="20758621"/>
            <a:ext cx="8233956" cy="1371666"/>
          </a:xfrm>
          <a:prstGeom prst="rect">
            <a:avLst/>
          </a:prstGeom>
        </p:spPr>
        <p:txBody>
          <a:bodyPr vert="horz" wrap="square" lIns="0" tIns="200795" rIns="0" bIns="0" rtlCol="0">
            <a:spAutoFit/>
          </a:bodyPr>
          <a:lstStyle/>
          <a:p>
            <a:pPr marL="297880">
              <a:spcBef>
                <a:spcPts val="1581"/>
              </a:spcBef>
            </a:pPr>
            <a:r>
              <a:rPr lang="en-GB" sz="3455" b="1" spc="-10" dirty="0">
                <a:solidFill>
                  <a:srgbClr val="FFFFFF"/>
                </a:solidFill>
                <a:latin typeface="Calibri"/>
                <a:cs typeface="Calibri"/>
              </a:rPr>
              <a:t>Preliminary results: </a:t>
            </a:r>
            <a:r>
              <a:rPr lang="en-GB" sz="3455" b="1" spc="31" baseline="30000" dirty="0">
                <a:solidFill>
                  <a:srgbClr val="FFFFFF"/>
                </a:solidFill>
                <a:latin typeface="Calibri"/>
                <a:cs typeface="Calibri"/>
              </a:rPr>
              <a:t>16</a:t>
            </a:r>
            <a:r>
              <a:rPr lang="en-GB" sz="3455" b="1" spc="31" dirty="0">
                <a:solidFill>
                  <a:srgbClr val="FFFFFF"/>
                </a:solidFill>
                <a:latin typeface="Calibri"/>
                <a:cs typeface="Calibri"/>
              </a:rPr>
              <a:t>N properties</a:t>
            </a:r>
            <a:endParaRPr lang="en-GB" sz="2670" baseline="26143" dirty="0">
              <a:latin typeface="Calibri"/>
              <a:cs typeface="Calibri"/>
            </a:endParaRPr>
          </a:p>
          <a:p>
            <a:pPr marL="79789">
              <a:spcBef>
                <a:spcPts val="1173"/>
              </a:spcBef>
            </a:pPr>
            <a:endParaRPr lang="en-GB" sz="3141" dirty="0">
              <a:latin typeface="Calibri"/>
              <a:cs typeface="Calibri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10079588" y="38964354"/>
            <a:ext cx="4983990" cy="568007"/>
          </a:xfrm>
          <a:prstGeom prst="rect">
            <a:avLst/>
          </a:prstGeom>
        </p:spPr>
        <p:txBody>
          <a:bodyPr vert="horz" wrap="square" lIns="0" tIns="35904" rIns="0" bIns="0" rtlCol="0">
            <a:spAutoFit/>
          </a:bodyPr>
          <a:lstStyle/>
          <a:p>
            <a:pPr marL="26597">
              <a:spcBef>
                <a:spcPts val="282"/>
              </a:spcBef>
            </a:pPr>
            <a:r>
              <a:rPr sz="3455" b="1" spc="31" dirty="0">
                <a:solidFill>
                  <a:srgbClr val="FFFFFF"/>
                </a:solidFill>
                <a:latin typeface="Calibri"/>
                <a:cs typeface="Calibri"/>
              </a:rPr>
              <a:t>Conclusions</a:t>
            </a:r>
            <a:r>
              <a:rPr sz="3455" b="1" spc="2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3455" dirty="0">
              <a:latin typeface="Calibri"/>
              <a:cs typeface="Calibri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354625" y="39582681"/>
            <a:ext cx="16966708" cy="2345439"/>
          </a:xfrm>
          <a:prstGeom prst="rect">
            <a:avLst/>
          </a:prstGeom>
        </p:spPr>
        <p:txBody>
          <a:bodyPr vert="horz" wrap="square" lIns="0" tIns="26596" rIns="0" bIns="0" rtlCol="0">
            <a:spAutoFit/>
          </a:bodyPr>
          <a:lstStyle/>
          <a:p>
            <a:pPr marL="496497" indent="-469900">
              <a:spcBef>
                <a:spcPts val="210"/>
              </a:spcBef>
              <a:buFont typeface="Arial" panose="020B0604020202020204" pitchFamily="34" charset="0"/>
              <a:buChar char="•"/>
            </a:pPr>
            <a:r>
              <a:rPr lang="en-GB" sz="2400" spc="-21" dirty="0">
                <a:solidFill>
                  <a:srgbClr val="273E74"/>
                </a:solidFill>
                <a:latin typeface="Calibri"/>
                <a:cs typeface="Calibri"/>
              </a:rPr>
              <a:t>Preliminary results indicates that the water activation simulation</a:t>
            </a:r>
          </a:p>
          <a:p>
            <a:pPr marL="26597">
              <a:spcBef>
                <a:spcPts val="210"/>
              </a:spcBef>
            </a:pPr>
            <a:r>
              <a:rPr lang="en-GB" sz="2400" spc="-21" dirty="0">
                <a:solidFill>
                  <a:srgbClr val="273E74"/>
                </a:solidFill>
                <a:latin typeface="Calibri"/>
                <a:cs typeface="Calibri"/>
              </a:rPr>
              <a:t>      and </a:t>
            </a:r>
            <a:r>
              <a:rPr lang="en-GB" sz="2400" spc="-21" baseline="30000" dirty="0">
                <a:solidFill>
                  <a:srgbClr val="273E74"/>
                </a:solidFill>
                <a:latin typeface="Calibri"/>
                <a:cs typeface="Calibri"/>
              </a:rPr>
              <a:t>16</a:t>
            </a:r>
            <a:r>
              <a:rPr lang="en-GB" sz="2400" spc="-21" dirty="0">
                <a:solidFill>
                  <a:srgbClr val="273E74"/>
                </a:solidFill>
                <a:latin typeface="Calibri"/>
                <a:cs typeface="Calibri"/>
              </a:rPr>
              <a:t>N decay have been achieved, In particular, our </a:t>
            </a:r>
            <a:r>
              <a:rPr lang="en-GB" sz="2400" spc="-21" baseline="30000" dirty="0">
                <a:solidFill>
                  <a:srgbClr val="273E74"/>
                </a:solidFill>
                <a:latin typeface="Calibri"/>
                <a:cs typeface="Calibri"/>
              </a:rPr>
              <a:t>16</a:t>
            </a:r>
            <a:r>
              <a:rPr lang="en-GB" sz="2400" spc="-21" dirty="0">
                <a:solidFill>
                  <a:srgbClr val="273E74"/>
                </a:solidFill>
                <a:latin typeface="Calibri"/>
                <a:cs typeface="Calibri"/>
              </a:rPr>
              <a:t>N yield appears to be higher when compared to previous                         </a:t>
            </a:r>
          </a:p>
          <a:p>
            <a:pPr marL="26597">
              <a:spcBef>
                <a:spcPts val="210"/>
              </a:spcBef>
            </a:pPr>
            <a:r>
              <a:rPr lang="en-GB" sz="2400" spc="-21" dirty="0">
                <a:solidFill>
                  <a:srgbClr val="273E74"/>
                </a:solidFill>
                <a:latin typeface="Calibri"/>
                <a:cs typeface="Calibri"/>
              </a:rPr>
              <a:t>      Super-K</a:t>
            </a:r>
            <a:r>
              <a:rPr lang="en-GB" sz="2400" spc="-21" baseline="30000" dirty="0">
                <a:solidFill>
                  <a:srgbClr val="273E74"/>
                </a:solidFill>
                <a:latin typeface="Calibri"/>
                <a:cs typeface="Calibri"/>
              </a:rPr>
              <a:t>[1]</a:t>
            </a:r>
            <a:r>
              <a:rPr lang="en-GB" sz="2400" spc="-21" dirty="0">
                <a:solidFill>
                  <a:srgbClr val="273E74"/>
                </a:solidFill>
                <a:latin typeface="Calibri"/>
                <a:cs typeface="Calibri"/>
              </a:rPr>
              <a:t> result.</a:t>
            </a:r>
          </a:p>
          <a:p>
            <a:pPr marL="496497" indent="-469900">
              <a:spcBef>
                <a:spcPts val="210"/>
              </a:spcBef>
              <a:buFont typeface="Arial" panose="020B0604020202020204" pitchFamily="34" charset="0"/>
              <a:buChar char="•"/>
            </a:pPr>
            <a:r>
              <a:rPr lang="en-GB" sz="2400" spc="-21" dirty="0">
                <a:solidFill>
                  <a:srgbClr val="273E74"/>
                </a:solidFill>
                <a:latin typeface="Calibri"/>
                <a:cs typeface="Calibri"/>
              </a:rPr>
              <a:t>The reconstructed energy is dominated by 6.1 MeV gammas in coincidence with 4.3 MeV electron endpoint energy</a:t>
            </a:r>
          </a:p>
          <a:p>
            <a:pPr marL="496497" indent="-469900">
              <a:spcBef>
                <a:spcPts val="210"/>
              </a:spcBef>
              <a:buFont typeface="Arial" panose="020B0604020202020204" pitchFamily="34" charset="0"/>
              <a:buChar char="•"/>
            </a:pPr>
            <a:r>
              <a:rPr lang="en-GB" sz="2400" spc="-21" dirty="0">
                <a:solidFill>
                  <a:srgbClr val="273E74"/>
                </a:solidFill>
                <a:latin typeface="Calibri"/>
                <a:cs typeface="Calibri"/>
              </a:rPr>
              <a:t>Next step is to reproduce the SK</a:t>
            </a:r>
            <a:r>
              <a:rPr lang="en-GB" sz="2400" spc="-21" baseline="30000" dirty="0">
                <a:solidFill>
                  <a:srgbClr val="273E74"/>
                </a:solidFill>
                <a:latin typeface="Calibri"/>
                <a:cs typeface="Calibri"/>
              </a:rPr>
              <a:t>[1]</a:t>
            </a:r>
            <a:r>
              <a:rPr lang="en-GB" sz="2400" spc="-21" dirty="0">
                <a:solidFill>
                  <a:srgbClr val="273E74"/>
                </a:solidFill>
                <a:latin typeface="Calibri"/>
                <a:cs typeface="Calibri"/>
              </a:rPr>
              <a:t> results, adapt the simulation to HK environment, and identify a calibration strategy for deployment locations.</a:t>
            </a:r>
          </a:p>
        </p:txBody>
      </p:sp>
      <p:sp>
        <p:nvSpPr>
          <p:cNvPr id="142" name="object 142"/>
          <p:cNvSpPr txBox="1"/>
          <p:nvPr/>
        </p:nvSpPr>
        <p:spPr>
          <a:xfrm>
            <a:off x="9557089" y="31753561"/>
            <a:ext cx="11285890" cy="568007"/>
          </a:xfrm>
          <a:prstGeom prst="rect">
            <a:avLst/>
          </a:prstGeom>
        </p:spPr>
        <p:txBody>
          <a:bodyPr vert="horz" wrap="square" lIns="0" tIns="35904" rIns="0" bIns="0" rtlCol="0">
            <a:spAutoFit/>
          </a:bodyPr>
          <a:lstStyle/>
          <a:p>
            <a:pPr marL="79789" algn="ctr">
              <a:spcBef>
                <a:spcPts val="282"/>
              </a:spcBef>
            </a:pPr>
            <a:r>
              <a:rPr lang="en-US" sz="3455" b="1" spc="10" dirty="0">
                <a:solidFill>
                  <a:srgbClr val="FFFFFF"/>
                </a:solidFill>
                <a:latin typeface="Calibri"/>
                <a:cs typeface="Calibri"/>
              </a:rPr>
              <a:t>       Preliminary results: Reconstructed vertex and energy</a:t>
            </a:r>
            <a:endParaRPr sz="2670" baseline="26143" dirty="0">
              <a:latin typeface="Calibri"/>
              <a:cs typeface="Calibri"/>
            </a:endParaRPr>
          </a:p>
        </p:txBody>
      </p:sp>
      <p:pic>
        <p:nvPicPr>
          <p:cNvPr id="230" name="Picture 229">
            <a:extLst>
              <a:ext uri="{FF2B5EF4-FFF2-40B4-BE49-F238E27FC236}">
                <a16:creationId xmlns:a16="http://schemas.microsoft.com/office/drawing/2014/main" id="{77CF413A-6E36-3666-9ACA-261F8D5F7C0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96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7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83" y="619141"/>
            <a:ext cx="2992392" cy="2901714"/>
          </a:xfrm>
          <a:prstGeom prst="rect">
            <a:avLst/>
          </a:prstGeom>
          <a:effectLst>
            <a:glow rad="228600">
              <a:schemeClr val="tx2">
                <a:alpha val="40000"/>
              </a:schemeClr>
            </a:glow>
            <a:outerShdw blurRad="50800" dist="47712" dir="8160000" algn="ctr" rotWithShape="0">
              <a:srgbClr val="000000"/>
            </a:outerShdw>
            <a:softEdge rad="176321"/>
          </a:effectLst>
          <a:scene3d>
            <a:camera prst="orthographicFront"/>
            <a:lightRig rig="threePt" dir="t"/>
          </a:scene3d>
          <a:sp3d>
            <a:bevelB w="165100" prst="coolSlant"/>
          </a:sp3d>
        </p:spPr>
      </p:pic>
      <p:pic>
        <p:nvPicPr>
          <p:cNvPr id="232" name="Picture 231">
            <a:extLst>
              <a:ext uri="{FF2B5EF4-FFF2-40B4-BE49-F238E27FC236}">
                <a16:creationId xmlns:a16="http://schemas.microsoft.com/office/drawing/2014/main" id="{CC601038-D128-E9AC-DD21-CDA2DABF49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1846" y="654284"/>
            <a:ext cx="2991092" cy="2991092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387062" dist="91120" dir="8820000" algn="ctr" rotWithShape="0">
              <a:srgbClr val="000000">
                <a:alpha val="80086"/>
              </a:srgbClr>
            </a:outerShdw>
            <a:softEdge rad="0"/>
          </a:effectLst>
          <a:scene3d>
            <a:camera prst="orthographicFront"/>
            <a:lightRig rig="freezing" dir="t"/>
          </a:scene3d>
          <a:sp3d extrusionH="76200" prstMaterial="flat">
            <a:bevelT w="165100" prst="coolSlant"/>
            <a:extrusionClr>
              <a:schemeClr val="tx2"/>
            </a:extrusionClr>
          </a:sp3d>
        </p:spPr>
      </p:pic>
      <p:sp>
        <p:nvSpPr>
          <p:cNvPr id="241" name="TextBox 240">
            <a:extLst>
              <a:ext uri="{FF2B5EF4-FFF2-40B4-BE49-F238E27FC236}">
                <a16:creationId xmlns:a16="http://schemas.microsoft.com/office/drawing/2014/main" id="{BF92FD93-0993-2A6E-258A-F70BCABB4B41}"/>
              </a:ext>
            </a:extLst>
          </p:cNvPr>
          <p:cNvSpPr txBox="1"/>
          <p:nvPr/>
        </p:nvSpPr>
        <p:spPr>
          <a:xfrm>
            <a:off x="10441989" y="4771386"/>
            <a:ext cx="93912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69902"/>
            <a:r>
              <a:rPr lang="en-US" sz="2400" kern="100" dirty="0">
                <a:latin typeface="Helvetica" pitchFamily="2" charset="0"/>
                <a:ea typeface="Calibri" panose="020F0502020204030204" pitchFamily="34" charset="0"/>
                <a:cs typeface="Calibri Light" panose="020F0302020204030204" pitchFamily="34" charset="0"/>
              </a:rPr>
              <a:t> </a:t>
            </a:r>
            <a:endParaRPr lang="en-MA" sz="24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2400" kern="100" dirty="0">
                <a:latin typeface="Helvetica" pitchFamily="2" charset="0"/>
                <a:ea typeface="Calibri" panose="020F0502020204030204" pitchFamily="34" charset="0"/>
                <a:cs typeface="Calibri Light" panose="020F0302020204030204" pitchFamily="34" charset="0"/>
              </a:rPr>
              <a:t>The DTG generates neutrons by colliding deuterium and tritium ions with a fixed metal hydride target, containing</a:t>
            </a:r>
            <a:r>
              <a:rPr lang="en-MA" sz="24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kern="100" dirty="0">
                <a:latin typeface="Helvetica" pitchFamily="2" charset="0"/>
                <a:ea typeface="Calibri" panose="020F0502020204030204" pitchFamily="34" charset="0"/>
                <a:cs typeface="Calibri Light" panose="020F0302020204030204" pitchFamily="34" charset="0"/>
              </a:rPr>
              <a:t>equal parts of deuterium and tritium.</a:t>
            </a:r>
          </a:p>
          <a:p>
            <a:pPr marL="469902"/>
            <a:endParaRPr lang="en-MA" sz="24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MA" sz="2400" dirty="0"/>
          </a:p>
        </p:txBody>
      </p:sp>
      <p:pic>
        <p:nvPicPr>
          <p:cNvPr id="245" name="Picture 244">
            <a:extLst>
              <a:ext uri="{FF2B5EF4-FFF2-40B4-BE49-F238E27FC236}">
                <a16:creationId xmlns:a16="http://schemas.microsoft.com/office/drawing/2014/main" id="{3E287F4A-7782-009E-9E2C-B83857658B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00"/>
                    </a14:imgEffect>
                    <a14:imgEffect>
                      <a14:brightnessContrast bright="3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7504" y="6644819"/>
            <a:ext cx="5591461" cy="3199912"/>
          </a:xfrm>
          <a:prstGeom prst="roundRect">
            <a:avLst/>
          </a:prstGeom>
          <a:effectLst>
            <a:glow>
              <a:schemeClr val="accent1">
                <a:alpha val="40000"/>
              </a:schemeClr>
            </a:glow>
            <a:reflection endPos="0" dir="5400000" sy="-100000" algn="bl" rotWithShape="0"/>
          </a:effectLst>
        </p:spPr>
      </p:pic>
      <p:sp>
        <p:nvSpPr>
          <p:cNvPr id="246" name="TextBox 245">
            <a:extLst>
              <a:ext uri="{FF2B5EF4-FFF2-40B4-BE49-F238E27FC236}">
                <a16:creationId xmlns:a16="http://schemas.microsoft.com/office/drawing/2014/main" id="{87EA5B65-73ED-84E5-1AFA-28503E18D606}"/>
              </a:ext>
            </a:extLst>
          </p:cNvPr>
          <p:cNvSpPr txBox="1"/>
          <p:nvPr/>
        </p:nvSpPr>
        <p:spPr>
          <a:xfrm>
            <a:off x="10471198" y="9799489"/>
            <a:ext cx="9286913" cy="2020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8" kern="100" dirty="0">
                <a:latin typeface="Helvetica" pitchFamily="2" charset="0"/>
                <a:ea typeface="Calibri" panose="020F0502020204030204" pitchFamily="34" charset="0"/>
                <a:cs typeface="Calibri Light" panose="020F0302020204030204" pitchFamily="34" charset="0"/>
              </a:rPr>
              <a:t>The neutron generator can be pulsed at maximum rate of 100 Hz, with each pulse yielding approximately 10</a:t>
            </a:r>
            <a:r>
              <a:rPr lang="en-US" sz="2878" kern="100" baseline="30000" dirty="0">
                <a:latin typeface="Helvetica" pitchFamily="2" charset="0"/>
                <a:ea typeface="Calibri" panose="020F0502020204030204" pitchFamily="34" charset="0"/>
                <a:cs typeface="Calibri Light" panose="020F0302020204030204" pitchFamily="34" charset="0"/>
              </a:rPr>
              <a:t>6</a:t>
            </a:r>
            <a:r>
              <a:rPr lang="en-US" sz="2878" kern="100" dirty="0">
                <a:latin typeface="Helvetica" pitchFamily="2" charset="0"/>
                <a:ea typeface="Calibri" panose="020F0502020204030204" pitchFamily="34" charset="0"/>
                <a:cs typeface="Calibri Light" panose="020F0302020204030204" pitchFamily="34" charset="0"/>
              </a:rPr>
              <a:t> neutrons.</a:t>
            </a:r>
            <a:endParaRPr lang="en-MA" sz="2878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endParaRPr lang="en-MA" sz="3907" dirty="0"/>
          </a:p>
        </p:txBody>
      </p:sp>
      <p:pic>
        <p:nvPicPr>
          <p:cNvPr id="251" name="Picture 250">
            <a:extLst>
              <a:ext uri="{FF2B5EF4-FFF2-40B4-BE49-F238E27FC236}">
                <a16:creationId xmlns:a16="http://schemas.microsoft.com/office/drawing/2014/main" id="{434441E3-A143-2D09-A6F1-48F91E8A265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639" r="4654"/>
          <a:stretch/>
        </p:blipFill>
        <p:spPr>
          <a:xfrm>
            <a:off x="24657783" y="5636664"/>
            <a:ext cx="4747439" cy="4426484"/>
          </a:xfrm>
          <a:prstGeom prst="round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35EBBAA-7F18-4941-E5F7-BAB1079B7DE3}"/>
                  </a:ext>
                </a:extLst>
              </p:cNvPr>
              <p:cNvSpPr txBox="1"/>
              <p:nvPr/>
            </p:nvSpPr>
            <p:spPr>
              <a:xfrm>
                <a:off x="9043157" y="19289113"/>
                <a:ext cx="6924757" cy="11310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MA" sz="390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s-ES" sz="3907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3907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s-ES" sz="3907" i="1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sup>
                          </m:sSup>
                        </m:e>
                        <m:sub>
                          <m:r>
                            <a:rPr lang="es-ES" sz="3907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𝑦𝑖𝑒𝑙𝑑</m:t>
                          </m:r>
                        </m:sub>
                      </m:sSub>
                      <m:r>
                        <a:rPr lang="es-ES" sz="3907" i="1">
                          <a:latin typeface="Cambria Math" panose="02040503050406030204" pitchFamily="18" charset="0"/>
                        </a:rPr>
                        <m:t>[%]= </m:t>
                      </m:r>
                      <m:f>
                        <m:fPr>
                          <m:ctrlPr>
                            <a:rPr lang="es-ES" sz="3907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3907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3907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s-ES" sz="3907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s-ES" sz="3907" i="1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sz="3907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3907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s-ES" sz="3907" i="1">
                                  <a:latin typeface="Cambria Math" panose="02040503050406030204" pitchFamily="18" charset="0"/>
                                </a:rPr>
                                <m:t>𝑛𝑒𝑢𝑡𝑟𝑜𝑛𝑠</m:t>
                              </m:r>
                            </m:sub>
                          </m:sSub>
                        </m:den>
                      </m:f>
                      <m:r>
                        <a:rPr lang="es-ES" sz="3907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907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100</m:t>
                      </m:r>
                    </m:oMath>
                  </m:oMathPara>
                </a14:m>
                <a:endParaRPr lang="en-MA" sz="3907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35EBBAA-7F18-4941-E5F7-BAB1079B7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3157" y="19289113"/>
                <a:ext cx="6924757" cy="1131005"/>
              </a:xfrm>
              <a:prstGeom prst="rect">
                <a:avLst/>
              </a:prstGeom>
              <a:blipFill>
                <a:blip r:embed="rId13"/>
                <a:stretch>
                  <a:fillRect l="-914" r="-1097" b="-8791"/>
                </a:stretch>
              </a:blipFill>
            </p:spPr>
            <p:txBody>
              <a:bodyPr/>
              <a:lstStyle/>
              <a:p>
                <a:r>
                  <a:rPr lang="en-M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Lightning Bolt 139">
            <a:extLst>
              <a:ext uri="{FF2B5EF4-FFF2-40B4-BE49-F238E27FC236}">
                <a16:creationId xmlns:a16="http://schemas.microsoft.com/office/drawing/2014/main" id="{498EF578-3C14-5CB3-8A10-CA55FA5D977F}"/>
              </a:ext>
            </a:extLst>
          </p:cNvPr>
          <p:cNvSpPr/>
          <p:nvPr/>
        </p:nvSpPr>
        <p:spPr>
          <a:xfrm rot="20231971">
            <a:off x="24022725" y="29814925"/>
            <a:ext cx="1338950" cy="758236"/>
          </a:xfrm>
          <a:prstGeom prst="lightningBol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A" sz="3907" dirty="0"/>
          </a:p>
        </p:txBody>
      </p:sp>
      <p:sp>
        <p:nvSpPr>
          <p:cNvPr id="109" name="Terminator 108" hidden="1">
            <a:extLst>
              <a:ext uri="{FF2B5EF4-FFF2-40B4-BE49-F238E27FC236}">
                <a16:creationId xmlns:a16="http://schemas.microsoft.com/office/drawing/2014/main" id="{610038F2-F0BA-BF5D-E3C2-0E57CA2F96F4}"/>
              </a:ext>
            </a:extLst>
          </p:cNvPr>
          <p:cNvSpPr/>
          <p:nvPr/>
        </p:nvSpPr>
        <p:spPr>
          <a:xfrm>
            <a:off x="17017134" y="21719667"/>
            <a:ext cx="10269637" cy="570919"/>
          </a:xfrm>
          <a:prstGeom prst="flowChartTermina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A" sz="3700" b="1" baseline="30000" dirty="0">
                <a:solidFill>
                  <a:schemeClr val="tx1"/>
                </a:solidFill>
              </a:rPr>
              <a:t>16</a:t>
            </a:r>
            <a:r>
              <a:rPr lang="en-MA" sz="3700" b="1" dirty="0">
                <a:solidFill>
                  <a:schemeClr val="tx1"/>
                </a:solidFill>
              </a:rPr>
              <a:t>N properties and beta spectrum</a:t>
            </a:r>
            <a:endParaRPr lang="en-MA" sz="3700" b="1" baseline="30000" dirty="0">
              <a:solidFill>
                <a:schemeClr val="tx1"/>
              </a:solidFill>
            </a:endParaRPr>
          </a:p>
        </p:txBody>
      </p:sp>
      <p:sp>
        <p:nvSpPr>
          <p:cNvPr id="54" name="Striped Right Arrow 53">
            <a:extLst>
              <a:ext uri="{FF2B5EF4-FFF2-40B4-BE49-F238E27FC236}">
                <a16:creationId xmlns:a16="http://schemas.microsoft.com/office/drawing/2014/main" id="{F8DDD8E9-890A-D0DF-78D7-DD07DF82BF9A}"/>
              </a:ext>
            </a:extLst>
          </p:cNvPr>
          <p:cNvSpPr/>
          <p:nvPr/>
        </p:nvSpPr>
        <p:spPr>
          <a:xfrm>
            <a:off x="10499987" y="15699210"/>
            <a:ext cx="1009944" cy="381000"/>
          </a:xfrm>
          <a:prstGeom prst="striped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A"/>
          </a:p>
        </p:txBody>
      </p:sp>
      <p:pic>
        <p:nvPicPr>
          <p:cNvPr id="43" name="Content Placeholder 4" descr="A graph of a number of objects&#10;&#10;Description automatically generated">
            <a:extLst>
              <a:ext uri="{FF2B5EF4-FFF2-40B4-BE49-F238E27FC236}">
                <a16:creationId xmlns:a16="http://schemas.microsoft.com/office/drawing/2014/main" id="{AE5FCF47-82FD-1B01-2C33-565E3DCE6D1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781462" y="22046437"/>
            <a:ext cx="3495821" cy="3095208"/>
          </a:xfrm>
          <a:prstGeom prst="rect">
            <a:avLst/>
          </a:prstGeom>
        </p:spPr>
      </p:pic>
      <p:pic>
        <p:nvPicPr>
          <p:cNvPr id="44" name="Picture 43" descr="A graph of a number of objects&#10;&#10;Description automatically generated">
            <a:extLst>
              <a:ext uri="{FF2B5EF4-FFF2-40B4-BE49-F238E27FC236}">
                <a16:creationId xmlns:a16="http://schemas.microsoft.com/office/drawing/2014/main" id="{6F7588A5-F134-044E-0C96-DB9371BC1B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404918" y="21796833"/>
            <a:ext cx="3915353" cy="3146863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1EA4FCA5-8A3A-0C9A-17BF-FA42D809D0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2634300" y="13318163"/>
            <a:ext cx="6963052" cy="52222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CC6468-3CE2-4912-04DB-520715C5CBE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024" y="6677907"/>
            <a:ext cx="2379674" cy="19599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965FD4B-8389-960A-83F0-A0E23EB9D540}"/>
              </a:ext>
            </a:extLst>
          </p:cNvPr>
          <p:cNvSpPr txBox="1"/>
          <p:nvPr/>
        </p:nvSpPr>
        <p:spPr>
          <a:xfrm>
            <a:off x="20186345" y="18938394"/>
            <a:ext cx="6180419" cy="97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8" dirty="0"/>
              <a:t>C</a:t>
            </a:r>
            <a:r>
              <a:rPr lang="en-MA" sz="2878" dirty="0"/>
              <a:t>apture cross section on </a:t>
            </a:r>
            <a:r>
              <a:rPr lang="en-MA" sz="2878" baseline="30000" dirty="0"/>
              <a:t>16</a:t>
            </a:r>
            <a:r>
              <a:rPr lang="en-MA" sz="2878" dirty="0"/>
              <a:t>O on agreement with ITER measaurement</a:t>
            </a:r>
            <a:r>
              <a:rPr lang="en-MA" sz="2878" baseline="30000" dirty="0"/>
              <a:t>[2]</a:t>
            </a:r>
            <a:endParaRPr lang="en-MA" sz="2878" dirty="0"/>
          </a:p>
        </p:txBody>
      </p:sp>
      <p:sp>
        <p:nvSpPr>
          <p:cNvPr id="61" name="Cloud 60">
            <a:extLst>
              <a:ext uri="{FF2B5EF4-FFF2-40B4-BE49-F238E27FC236}">
                <a16:creationId xmlns:a16="http://schemas.microsoft.com/office/drawing/2014/main" id="{1A23E9F6-BAA9-FC16-5E80-F6117B55287B}"/>
              </a:ext>
            </a:extLst>
          </p:cNvPr>
          <p:cNvSpPr/>
          <p:nvPr/>
        </p:nvSpPr>
        <p:spPr>
          <a:xfrm>
            <a:off x="20034675" y="21587707"/>
            <a:ext cx="2754527" cy="1870123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A" sz="3907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9B4A700-8170-4BCA-C8F9-7FDA8A7CC698}"/>
              </a:ext>
            </a:extLst>
          </p:cNvPr>
          <p:cNvSpPr txBox="1"/>
          <p:nvPr/>
        </p:nvSpPr>
        <p:spPr>
          <a:xfrm>
            <a:off x="20570732" y="22031802"/>
            <a:ext cx="2040485" cy="976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A" sz="1438" dirty="0">
                <a:latin typeface="Comic Sans MS" panose="030F0902030302020204" pitchFamily="66" charset="0"/>
              </a:rPr>
              <a:t>The mean distance traveled by neutrons before </a:t>
            </a:r>
            <a:r>
              <a:rPr lang="en-MA" sz="1438" baseline="30000" dirty="0">
                <a:latin typeface="Comic Sans MS" panose="030F0902030302020204" pitchFamily="66" charset="0"/>
              </a:rPr>
              <a:t>16</a:t>
            </a:r>
            <a:r>
              <a:rPr lang="en-MA" sz="1438" dirty="0">
                <a:latin typeface="Comic Sans MS" panose="030F0902030302020204" pitchFamily="66" charset="0"/>
              </a:rPr>
              <a:t>N creation is 15.47 cm</a:t>
            </a:r>
          </a:p>
        </p:txBody>
      </p:sp>
      <p:sp>
        <p:nvSpPr>
          <p:cNvPr id="64" name="Cloud 63">
            <a:extLst>
              <a:ext uri="{FF2B5EF4-FFF2-40B4-BE49-F238E27FC236}">
                <a16:creationId xmlns:a16="http://schemas.microsoft.com/office/drawing/2014/main" id="{535BC03A-B49B-CADB-2580-9B2D3D0AD717}"/>
              </a:ext>
            </a:extLst>
          </p:cNvPr>
          <p:cNvSpPr/>
          <p:nvPr/>
        </p:nvSpPr>
        <p:spPr>
          <a:xfrm>
            <a:off x="21537465" y="23252889"/>
            <a:ext cx="3005818" cy="1482438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A" sz="3907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1A24F46-ABB3-9C14-D2FF-6EBFE2798EC1}"/>
              </a:ext>
            </a:extLst>
          </p:cNvPr>
          <p:cNvSpPr txBox="1"/>
          <p:nvPr/>
        </p:nvSpPr>
        <p:spPr>
          <a:xfrm>
            <a:off x="21838210" y="23699242"/>
            <a:ext cx="2038378" cy="533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38" dirty="0">
                <a:latin typeface="Comic Sans MS" panose="030F0902030302020204" pitchFamily="66" charset="0"/>
              </a:rPr>
              <a:t>M</a:t>
            </a:r>
            <a:r>
              <a:rPr lang="en-MA" sz="1438" dirty="0">
                <a:latin typeface="Comic Sans MS" panose="030F0902030302020204" pitchFamily="66" charset="0"/>
              </a:rPr>
              <a:t>ean time before </a:t>
            </a:r>
            <a:r>
              <a:rPr lang="en-MA" sz="1438" baseline="30000" dirty="0">
                <a:latin typeface="Comic Sans MS" panose="030F0902030302020204" pitchFamily="66" charset="0"/>
              </a:rPr>
              <a:t>16</a:t>
            </a:r>
            <a:r>
              <a:rPr lang="en-MA" sz="1438" dirty="0">
                <a:latin typeface="Comic Sans MS" panose="030F0902030302020204" pitchFamily="66" charset="0"/>
              </a:rPr>
              <a:t>N creation is 3.08 ns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9F708E44-B4AB-C01D-94BC-557BFFAE6BE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11" y="23010074"/>
            <a:ext cx="5595842" cy="4026376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C844A929-BBE9-281B-7EB0-993C3FAADC4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007" y="5184267"/>
            <a:ext cx="4043828" cy="1403647"/>
          </a:xfrm>
          <a:prstGeom prst="roundRect">
            <a:avLst/>
          </a:prstGeom>
        </p:spPr>
      </p:pic>
      <p:sp>
        <p:nvSpPr>
          <p:cNvPr id="85" name="Down Arrow 84">
            <a:extLst>
              <a:ext uri="{FF2B5EF4-FFF2-40B4-BE49-F238E27FC236}">
                <a16:creationId xmlns:a16="http://schemas.microsoft.com/office/drawing/2014/main" id="{1EA9E560-2441-5584-E340-615A266F5A5C}"/>
              </a:ext>
            </a:extLst>
          </p:cNvPr>
          <p:cNvSpPr/>
          <p:nvPr/>
        </p:nvSpPr>
        <p:spPr>
          <a:xfrm>
            <a:off x="6960239" y="25244801"/>
            <a:ext cx="645442" cy="244161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A" sz="3907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4AC26B9-30C0-4FBF-188C-19550C39C51F}"/>
              </a:ext>
            </a:extLst>
          </p:cNvPr>
          <p:cNvSpPr txBox="1"/>
          <p:nvPr/>
        </p:nvSpPr>
        <p:spPr>
          <a:xfrm>
            <a:off x="6318944" y="23738796"/>
            <a:ext cx="18555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A" sz="2000" baseline="30000" dirty="0"/>
              <a:t>16</a:t>
            </a:r>
            <a:r>
              <a:rPr lang="en-MA" sz="2000" dirty="0"/>
              <a:t>N samples are used as input</a:t>
            </a:r>
          </a:p>
          <a:p>
            <a:r>
              <a:rPr lang="en-MA" sz="2000" dirty="0"/>
              <a:t>for WCSim</a:t>
            </a:r>
            <a:r>
              <a:rPr lang="en-MA" sz="2000" baseline="30000" dirty="0"/>
              <a:t>[4] </a:t>
            </a:r>
            <a:r>
              <a:rPr lang="en-MA" sz="2000" dirty="0"/>
              <a:t>toolkit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B13C90B-653B-FACF-1B00-F15D8E3D3AD0}"/>
              </a:ext>
            </a:extLst>
          </p:cNvPr>
          <p:cNvSpPr txBox="1"/>
          <p:nvPr/>
        </p:nvSpPr>
        <p:spPr>
          <a:xfrm>
            <a:off x="6293621" y="27978884"/>
            <a:ext cx="22369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A" sz="2000" dirty="0"/>
              <a:t>The decay product is propagated throughout the detector Volume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F5621AFF-FB26-4578-2184-D6BBD0C478A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168" y="25766787"/>
            <a:ext cx="1266916" cy="1349265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C9059DAD-262E-8819-FDE1-2F5BB47A7CC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073" y="1313352"/>
            <a:ext cx="3245336" cy="2257941"/>
          </a:xfrm>
          <a:prstGeom prst="flowChartConnector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AD1B1AF6-F50C-E57B-E3C7-7653A8CEB3D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278" y="22952456"/>
            <a:ext cx="5209603" cy="4057324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73B1936D-66F3-087B-AAE8-A4C1E5E6F093}"/>
              </a:ext>
            </a:extLst>
          </p:cNvPr>
          <p:cNvSpPr txBox="1"/>
          <p:nvPr/>
        </p:nvSpPr>
        <p:spPr>
          <a:xfrm>
            <a:off x="17378289" y="34283511"/>
            <a:ext cx="39758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• The peak of energy is around 6 MeV which corresponds to the dominant gamma ray. </a:t>
            </a:r>
          </a:p>
          <a:p>
            <a:endParaRPr lang="en-US" sz="1800" dirty="0"/>
          </a:p>
          <a:p>
            <a:r>
              <a:rPr lang="en-US" sz="1800" dirty="0"/>
              <a:t>• Above a certain threshold (between 5 and 6 MeV), the shape of the energy spectrum can be fit with a Gaussian. </a:t>
            </a:r>
          </a:p>
          <a:p>
            <a:endParaRPr lang="en-US" sz="1800" dirty="0"/>
          </a:p>
          <a:p>
            <a:r>
              <a:rPr lang="en-US" sz="1800" dirty="0"/>
              <a:t>• At lower energies, the distribution appears to be affected by a cut in the shape due to detector's efficiency.</a:t>
            </a:r>
            <a:endParaRPr lang="en-MA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C68EB7-CC88-64C7-A506-A8E686E0D9E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6817" y="33250552"/>
            <a:ext cx="6787788" cy="520524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F536BD6-97AC-0A3C-CE16-682B891A531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478" y="8842053"/>
            <a:ext cx="2430793" cy="163015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A8FD59B-CB40-73FB-3B78-3C11981F63C0}"/>
              </a:ext>
            </a:extLst>
          </p:cNvPr>
          <p:cNvSpPr txBox="1"/>
          <p:nvPr/>
        </p:nvSpPr>
        <p:spPr>
          <a:xfrm>
            <a:off x="10414995" y="7634729"/>
            <a:ext cx="3578879" cy="660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A" sz="3700" baseline="30000" dirty="0"/>
              <a:t>2</a:t>
            </a:r>
            <a:r>
              <a:rPr lang="en-MA" sz="3700" dirty="0"/>
              <a:t>H + </a:t>
            </a:r>
            <a:r>
              <a:rPr lang="en-MA" sz="3700" baseline="30000" dirty="0"/>
              <a:t>3</a:t>
            </a:r>
            <a:r>
              <a:rPr lang="en-MA" sz="3700" dirty="0"/>
              <a:t>H → </a:t>
            </a:r>
            <a:r>
              <a:rPr lang="en-MA" sz="3700" baseline="30000" dirty="0"/>
              <a:t>4</a:t>
            </a:r>
            <a:r>
              <a:rPr lang="en-MA" sz="3700" dirty="0"/>
              <a:t>He + n</a:t>
            </a:r>
            <a:endParaRPr lang="en-MA" sz="3700" baseline="30000" dirty="0"/>
          </a:p>
        </p:txBody>
      </p:sp>
      <p:pic>
        <p:nvPicPr>
          <p:cNvPr id="52" name="Picture 51" descr="A graph of a number of data&#10;&#10;Description automatically generated">
            <a:extLst>
              <a:ext uri="{FF2B5EF4-FFF2-40B4-BE49-F238E27FC236}">
                <a16:creationId xmlns:a16="http://schemas.microsoft.com/office/drawing/2014/main" id="{19D063CE-D9E4-7E04-6D3D-73188F4128C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5458107" y="27884514"/>
            <a:ext cx="3947115" cy="3057014"/>
          </a:xfrm>
          <a:prstGeom prst="rect">
            <a:avLst/>
          </a:prstGeom>
        </p:spPr>
      </p:pic>
      <p:sp>
        <p:nvSpPr>
          <p:cNvPr id="73" name="Cloud 72">
            <a:extLst>
              <a:ext uri="{FF2B5EF4-FFF2-40B4-BE49-F238E27FC236}">
                <a16:creationId xmlns:a16="http://schemas.microsoft.com/office/drawing/2014/main" id="{C5917EB8-FBEA-94D2-7D7F-17AB012FCD51}"/>
              </a:ext>
            </a:extLst>
          </p:cNvPr>
          <p:cNvSpPr/>
          <p:nvPr/>
        </p:nvSpPr>
        <p:spPr>
          <a:xfrm>
            <a:off x="22457348" y="28313114"/>
            <a:ext cx="2879925" cy="2178357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A" sz="3907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8C8BF0C-25E9-4FDA-BEFF-E4CBCE7928F0}"/>
              </a:ext>
            </a:extLst>
          </p:cNvPr>
          <p:cNvSpPr txBox="1"/>
          <p:nvPr/>
        </p:nvSpPr>
        <p:spPr>
          <a:xfrm>
            <a:off x="22820228" y="28745927"/>
            <a:ext cx="2162932" cy="1197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A" sz="1438" baseline="30000" dirty="0">
                <a:latin typeface="Comic Sans MS" panose="030F0902030302020204" pitchFamily="66" charset="0"/>
              </a:rPr>
              <a:t>16</a:t>
            </a:r>
            <a:r>
              <a:rPr lang="en-MA" sz="1438" dirty="0">
                <a:latin typeface="Comic Sans MS" panose="030F0902030302020204" pitchFamily="66" charset="0"/>
              </a:rPr>
              <a:t>N beta decays plus a gamma particle coming from </a:t>
            </a:r>
            <a:r>
              <a:rPr lang="en-MA" sz="1438" baseline="30000" dirty="0">
                <a:latin typeface="Comic Sans MS" panose="030F0902030302020204" pitchFamily="66" charset="0"/>
              </a:rPr>
              <a:t>16</a:t>
            </a:r>
            <a:r>
              <a:rPr lang="en-MA" sz="1438" dirty="0">
                <a:latin typeface="Comic Sans MS" panose="030F0902030302020204" pitchFamily="66" charset="0"/>
              </a:rPr>
              <a:t>O dexcitation </a:t>
            </a:r>
          </a:p>
          <a:p>
            <a:r>
              <a:rPr lang="en-MA" sz="1438" baseline="30000" dirty="0">
                <a:latin typeface="Comic Sans MS" panose="030F0902030302020204" pitchFamily="66" charset="0"/>
              </a:rPr>
              <a:t>16</a:t>
            </a:r>
            <a:r>
              <a:rPr lang="en-MA" sz="1438" dirty="0">
                <a:latin typeface="Comic Sans MS" panose="030F0902030302020204" pitchFamily="66" charset="0"/>
              </a:rPr>
              <a:t>N -&gt; </a:t>
            </a:r>
            <a:r>
              <a:rPr lang="en-MA" sz="1438" baseline="30000" dirty="0">
                <a:latin typeface="Comic Sans MS" panose="030F0902030302020204" pitchFamily="66" charset="0"/>
              </a:rPr>
              <a:t>16</a:t>
            </a:r>
            <a:r>
              <a:rPr lang="en-MA" sz="1438" dirty="0">
                <a:latin typeface="Comic Sans MS" panose="030F0902030302020204" pitchFamily="66" charset="0"/>
              </a:rPr>
              <a:t>O + e</a:t>
            </a:r>
            <a:r>
              <a:rPr lang="en-MA" sz="1438" baseline="30000" dirty="0">
                <a:latin typeface="Comic Sans MS" panose="030F0902030302020204" pitchFamily="66" charset="0"/>
              </a:rPr>
              <a:t>-</a:t>
            </a:r>
            <a:r>
              <a:rPr lang="en-MA" sz="1438" dirty="0">
                <a:latin typeface="Comic Sans MS" panose="030F0902030302020204" pitchFamily="66" charset="0"/>
              </a:rPr>
              <a:t> + ⊽</a:t>
            </a:r>
            <a:r>
              <a:rPr lang="en-MA" sz="1438" baseline="-25000" dirty="0">
                <a:latin typeface="Comic Sans MS" panose="030F0902030302020204" pitchFamily="66" charset="0"/>
              </a:rPr>
              <a:t>e</a:t>
            </a:r>
            <a:r>
              <a:rPr lang="en-MA" sz="1438" dirty="0">
                <a:latin typeface="Comic Sans MS" panose="030F0902030302020204" pitchFamily="66" charset="0"/>
              </a:rPr>
              <a:t> + </a:t>
            </a:r>
            <a:r>
              <a:rPr lang="en-US" sz="1438" dirty="0" err="1">
                <a:latin typeface="Comic Sans MS" panose="030F0902030302020204" pitchFamily="66" charset="0"/>
              </a:rPr>
              <a:t>ɣ</a:t>
            </a:r>
            <a:endParaRPr lang="en-US" sz="1438" dirty="0">
              <a:latin typeface="Comic Sans MS" panose="030F0902030302020204" pitchFamily="66" charset="0"/>
            </a:endParaRPr>
          </a:p>
          <a:p>
            <a:endParaRPr lang="en-US" sz="1438" dirty="0">
              <a:latin typeface="Comic Sans MS" panose="030F0902030302020204" pitchFamily="66" charset="0"/>
            </a:endParaRP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108699E4-43B3-E5F6-400C-1B960B580B6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876" y="27191545"/>
            <a:ext cx="5609618" cy="4057323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A2BA5115-3C13-FAA9-C215-173B8A16BC2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51" y="27088268"/>
            <a:ext cx="5699185" cy="4278209"/>
          </a:xfrm>
          <a:prstGeom prst="rect">
            <a:avLst/>
          </a:prstGeom>
        </p:spPr>
      </p:pic>
      <p:sp>
        <p:nvSpPr>
          <p:cNvPr id="78" name="Right Arrow 77">
            <a:extLst>
              <a:ext uri="{FF2B5EF4-FFF2-40B4-BE49-F238E27FC236}">
                <a16:creationId xmlns:a16="http://schemas.microsoft.com/office/drawing/2014/main" id="{5D9C3466-7C90-2063-9CEB-9F36790B125C}"/>
              </a:ext>
            </a:extLst>
          </p:cNvPr>
          <p:cNvSpPr/>
          <p:nvPr/>
        </p:nvSpPr>
        <p:spPr>
          <a:xfrm>
            <a:off x="21283060" y="35364849"/>
            <a:ext cx="985746" cy="65633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A" sz="3907"/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664AF5EE-5E2C-D7B6-E1CB-1A2631792A1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85" y="25429373"/>
            <a:ext cx="3596811" cy="2882244"/>
          </a:xfrm>
          <a:prstGeom prst="rect">
            <a:avLst/>
          </a:prstGeom>
        </p:spPr>
      </p:pic>
      <p:sp>
        <p:nvSpPr>
          <p:cNvPr id="131" name="Round Same Side Corner Rectangle 130">
            <a:extLst>
              <a:ext uri="{FF2B5EF4-FFF2-40B4-BE49-F238E27FC236}">
                <a16:creationId xmlns:a16="http://schemas.microsoft.com/office/drawing/2014/main" id="{C70EA78B-C98B-6B1A-1C60-7E658999CD09}"/>
              </a:ext>
            </a:extLst>
          </p:cNvPr>
          <p:cNvSpPr/>
          <p:nvPr/>
        </p:nvSpPr>
        <p:spPr>
          <a:xfrm>
            <a:off x="354624" y="4155731"/>
            <a:ext cx="9677581" cy="952207"/>
          </a:xfrm>
          <a:prstGeom prst="round2Same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A" dirty="0"/>
              <a:t>Hyper-K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DA8EEF0-B98E-D665-B3FB-0F778CEEC7A7}"/>
              </a:ext>
            </a:extLst>
          </p:cNvPr>
          <p:cNvSpPr txBox="1"/>
          <p:nvPr/>
        </p:nvSpPr>
        <p:spPr>
          <a:xfrm>
            <a:off x="11804360" y="15214982"/>
            <a:ext cx="3653955" cy="1302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A" sz="1800" b="1" dirty="0"/>
              <a:t>expected </a:t>
            </a:r>
            <a:r>
              <a:rPr lang="en-MA" sz="1800" b="1" baseline="30000" dirty="0"/>
              <a:t>16</a:t>
            </a:r>
            <a:r>
              <a:rPr lang="en-MA" sz="1800" b="1" dirty="0"/>
              <a:t>N yield is 2.3%, while</a:t>
            </a:r>
          </a:p>
          <a:p>
            <a:pPr algn="ctr"/>
            <a:r>
              <a:rPr lang="en-MA" sz="1800" b="1" dirty="0"/>
              <a:t>Super-K</a:t>
            </a:r>
            <a:r>
              <a:rPr lang="en-MA" sz="1800" b="1" baseline="30000" dirty="0"/>
              <a:t>[1]</a:t>
            </a:r>
            <a:r>
              <a:rPr lang="en-MA" sz="1800" b="1" dirty="0"/>
              <a:t> results found 1.3% and 1% observed in their data.</a:t>
            </a:r>
          </a:p>
          <a:p>
            <a:pPr algn="ctr"/>
            <a:endParaRPr lang="en-MA" sz="2467" dirty="0"/>
          </a:p>
        </p:txBody>
      </p:sp>
      <p:sp>
        <p:nvSpPr>
          <p:cNvPr id="90" name="Terminator 89">
            <a:extLst>
              <a:ext uri="{FF2B5EF4-FFF2-40B4-BE49-F238E27FC236}">
                <a16:creationId xmlns:a16="http://schemas.microsoft.com/office/drawing/2014/main" id="{55A4CA09-1A13-4594-A7B3-F02F96570260}"/>
              </a:ext>
            </a:extLst>
          </p:cNvPr>
          <p:cNvSpPr/>
          <p:nvPr/>
        </p:nvSpPr>
        <p:spPr>
          <a:xfrm>
            <a:off x="7320835" y="18267987"/>
            <a:ext cx="8618727" cy="979923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A" sz="3907"/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522AE6AD-33C2-E267-75D7-43B610C1E02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0282" y="33696588"/>
            <a:ext cx="5257728" cy="39744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3CC0C21-CEEF-351C-8FCB-E7C024D2F62F}"/>
                  </a:ext>
                </a:extLst>
              </p:cNvPr>
              <p:cNvSpPr txBox="1"/>
              <p:nvPr/>
            </p:nvSpPr>
            <p:spPr>
              <a:xfrm>
                <a:off x="7559791" y="18332076"/>
                <a:ext cx="8202870" cy="6475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MA" sz="390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MA" sz="3907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ES" sz="3907" i="1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s-ES" sz="3907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s-ES" sz="390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907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ES" sz="3907" i="1">
                              <a:latin typeface="Cambria Math" panose="02040503050406030204" pitchFamily="18" charset="0"/>
                            </a:rPr>
                            <m:t>𝑖𝑛𝑒𝑙𝑎𝑠𝑡𝑖𝑐</m:t>
                          </m:r>
                        </m:sub>
                      </m:sSub>
                      <m:r>
                        <a:rPr lang="es-ES" sz="3907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s-ES" sz="390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907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ES" sz="3907" i="1">
                              <a:latin typeface="Cambria Math" panose="02040503050406030204" pitchFamily="18" charset="0"/>
                            </a:rPr>
                            <m:t>𝑒𝑙𝑎𝑠𝑡𝑖𝑐</m:t>
                          </m:r>
                        </m:sub>
                      </m:sSub>
                      <m:r>
                        <a:rPr lang="es-ES" sz="3907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s-ES" sz="390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907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ES" sz="3907" i="1">
                              <a:latin typeface="Cambria Math" panose="02040503050406030204" pitchFamily="18" charset="0"/>
                            </a:rPr>
                            <m:t>𝑐𝑎𝑝𝑡𝑢𝑟𝑒</m:t>
                          </m:r>
                        </m:sub>
                      </m:sSub>
                    </m:oMath>
                  </m:oMathPara>
                </a14:m>
                <a:endParaRPr lang="en-MA" sz="3907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3CC0C21-CEEF-351C-8FCB-E7C024D2F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791" y="18332076"/>
                <a:ext cx="8202870" cy="647514"/>
              </a:xfrm>
              <a:prstGeom prst="rect">
                <a:avLst/>
              </a:prstGeom>
              <a:blipFill>
                <a:blip r:embed="rId31"/>
                <a:stretch>
                  <a:fillRect l="-309" t="-5769" r="-155" b="-26923"/>
                </a:stretch>
              </a:blipFill>
            </p:spPr>
            <p:txBody>
              <a:bodyPr/>
              <a:lstStyle/>
              <a:p>
                <a:r>
                  <a:rPr lang="en-M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Cloud 100">
            <a:extLst>
              <a:ext uri="{FF2B5EF4-FFF2-40B4-BE49-F238E27FC236}">
                <a16:creationId xmlns:a16="http://schemas.microsoft.com/office/drawing/2014/main" id="{3E32D84B-15EF-BAB2-1174-90A90D384D8C}"/>
              </a:ext>
            </a:extLst>
          </p:cNvPr>
          <p:cNvSpPr/>
          <p:nvPr/>
        </p:nvSpPr>
        <p:spPr>
          <a:xfrm>
            <a:off x="20312239" y="25786532"/>
            <a:ext cx="3254805" cy="1841390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A" sz="3907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300675F-84AC-832E-9620-85215F554621}"/>
              </a:ext>
            </a:extLst>
          </p:cNvPr>
          <p:cNvSpPr txBox="1"/>
          <p:nvPr/>
        </p:nvSpPr>
        <p:spPr>
          <a:xfrm>
            <a:off x="20750816" y="26163884"/>
            <a:ext cx="2330040" cy="1041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34" dirty="0">
                <a:latin typeface="Comic Sans MS" panose="030F0902030302020204" pitchFamily="66" charset="0"/>
              </a:rPr>
              <a:t>27.7% of </a:t>
            </a:r>
            <a:r>
              <a:rPr lang="en-US" sz="1234" baseline="30000" dirty="0">
                <a:latin typeface="Comic Sans MS" panose="030F0902030302020204" pitchFamily="66" charset="0"/>
              </a:rPr>
              <a:t>16</a:t>
            </a:r>
            <a:r>
              <a:rPr lang="en-US" sz="1234" dirty="0">
                <a:latin typeface="Comic Sans MS" panose="030F0902030302020204" pitchFamily="66" charset="0"/>
              </a:rPr>
              <a:t>N will decay directly to the ground state of </a:t>
            </a:r>
            <a:r>
              <a:rPr lang="en-US" sz="1234" baseline="30000" dirty="0">
                <a:latin typeface="Comic Sans MS" panose="030F0902030302020204" pitchFamily="66" charset="0"/>
              </a:rPr>
              <a:t>16</a:t>
            </a:r>
            <a:r>
              <a:rPr lang="en-US" sz="1234" dirty="0">
                <a:latin typeface="Comic Sans MS" panose="030F0902030302020204" pitchFamily="66" charset="0"/>
              </a:rPr>
              <a:t>O. The 6.129 MeV gamma ray is dominant with a fraction of 67.2%.</a:t>
            </a:r>
            <a:endParaRPr lang="en-MA" sz="1234" dirty="0">
              <a:latin typeface="Comic Sans MS" panose="030F09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137DB9-D9BA-B43A-309A-58F08157D620}"/>
              </a:ext>
            </a:extLst>
          </p:cNvPr>
          <p:cNvSpPr txBox="1"/>
          <p:nvPr/>
        </p:nvSpPr>
        <p:spPr>
          <a:xfrm>
            <a:off x="605515" y="7378461"/>
            <a:ext cx="6196383" cy="3190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9900" indent="-469900">
              <a:buFont typeface="Arial" panose="020B0604020202020204" pitchFamily="34" charset="0"/>
              <a:buChar char="•"/>
            </a:pPr>
            <a:r>
              <a:rPr lang="en-US" sz="2878" kern="100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Deuterium-Tritium neutron generator is used to cross check the energy scale</a:t>
            </a:r>
          </a:p>
          <a:p>
            <a:pPr marL="469900" indent="-469900">
              <a:buFont typeface="Arial" panose="020B0604020202020204" pitchFamily="34" charset="0"/>
              <a:buChar char="•"/>
            </a:pPr>
            <a:r>
              <a:rPr lang="en-US" sz="2878" kern="100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DTG overcome some limitations of LINAC, such as isotropy and lower dead time, and lower shadowing effect.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3BB180-59CE-41D5-41B0-BA82C88E54A5}"/>
              </a:ext>
            </a:extLst>
          </p:cNvPr>
          <p:cNvSpPr txBox="1"/>
          <p:nvPr/>
        </p:nvSpPr>
        <p:spPr>
          <a:xfrm>
            <a:off x="800793" y="10518327"/>
            <a:ext cx="9286913" cy="1356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55" b="1" kern="100" baseline="30000" dirty="0">
                <a:solidFill>
                  <a:srgbClr val="FF0000"/>
                </a:solidFill>
                <a:latin typeface="Century" panose="020406040505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16</a:t>
            </a:r>
            <a:r>
              <a:rPr lang="en-US" sz="2055" b="1" kern="100" dirty="0">
                <a:solidFill>
                  <a:srgbClr val="FF0000"/>
                </a:solidFill>
                <a:latin typeface="Century" panose="020406040505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 is created by a neutron capture on </a:t>
            </a:r>
            <a:r>
              <a:rPr lang="en-US" sz="2055" b="1" kern="100" baseline="30000" dirty="0">
                <a:solidFill>
                  <a:srgbClr val="FF0000"/>
                </a:solidFill>
                <a:latin typeface="Century" panose="020406040505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16</a:t>
            </a:r>
            <a:r>
              <a:rPr lang="en-US" sz="2055" b="1" kern="100" dirty="0">
                <a:solidFill>
                  <a:srgbClr val="FF0000"/>
                </a:solidFill>
                <a:latin typeface="Century" panose="020406040505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O, and used as a source of calibration</a:t>
            </a:r>
            <a:r>
              <a:rPr lang="en-US" sz="2055" b="1" kern="100" baseline="30000" dirty="0">
                <a:solidFill>
                  <a:srgbClr val="FF0000"/>
                </a:solidFill>
                <a:latin typeface="Century" panose="020406040505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[1]</a:t>
            </a:r>
            <a:r>
              <a:rPr lang="en-US" sz="2055" b="1" kern="100" dirty="0">
                <a:solidFill>
                  <a:srgbClr val="FF0000"/>
                </a:solidFill>
                <a:latin typeface="Century" panose="020406040505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to be compared with LINAC calibration and combine both results to evaluate the total absolute energy scale.</a:t>
            </a:r>
            <a:endParaRPr lang="en-MA" sz="2055" b="1" kern="100" baseline="30000" dirty="0">
              <a:solidFill>
                <a:srgbClr val="FF0000"/>
              </a:solidFill>
              <a:latin typeface="Century" panose="020406040505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MA" sz="2055" b="1" dirty="0">
              <a:solidFill>
                <a:srgbClr val="FF0000"/>
              </a:solidFill>
              <a:latin typeface="Century" panose="02040604050505020304" pitchFamily="18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B080B69-6D0A-61A4-0422-062A8879EB6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1301" y="13547124"/>
            <a:ext cx="6743666" cy="5052259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13F43A01-F75E-FF79-16B7-27D63A9D3E4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320" y="33824712"/>
            <a:ext cx="5012695" cy="3841039"/>
          </a:xfrm>
          <a:prstGeom prst="rect">
            <a:avLst/>
          </a:prstGeom>
        </p:spPr>
      </p:pic>
      <p:sp>
        <p:nvSpPr>
          <p:cNvPr id="132" name="Round Same Side Corner Rectangle 131">
            <a:extLst>
              <a:ext uri="{FF2B5EF4-FFF2-40B4-BE49-F238E27FC236}">
                <a16:creationId xmlns:a16="http://schemas.microsoft.com/office/drawing/2014/main" id="{BDAEF815-8E58-484C-64DC-610331068CF8}"/>
              </a:ext>
            </a:extLst>
          </p:cNvPr>
          <p:cNvSpPr/>
          <p:nvPr/>
        </p:nvSpPr>
        <p:spPr>
          <a:xfrm>
            <a:off x="10325982" y="4155731"/>
            <a:ext cx="9536452" cy="955657"/>
          </a:xfrm>
          <a:prstGeom prst="round2Same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A" dirty="0"/>
              <a:t>Deuterium-Tritium neutron generator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D7A9F639-BF52-3D72-B233-3DCBDB1A8D2C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12" y="33881814"/>
            <a:ext cx="5012695" cy="3812225"/>
          </a:xfrm>
          <a:prstGeom prst="rect">
            <a:avLst/>
          </a:prstGeom>
        </p:spPr>
      </p:pic>
      <p:sp>
        <p:nvSpPr>
          <p:cNvPr id="81" name="Terminator 80">
            <a:extLst>
              <a:ext uri="{FF2B5EF4-FFF2-40B4-BE49-F238E27FC236}">
                <a16:creationId xmlns:a16="http://schemas.microsoft.com/office/drawing/2014/main" id="{98CB7DFA-A197-DFCE-DF5D-5AA72E2B2E7C}"/>
              </a:ext>
            </a:extLst>
          </p:cNvPr>
          <p:cNvSpPr/>
          <p:nvPr/>
        </p:nvSpPr>
        <p:spPr>
          <a:xfrm>
            <a:off x="17923639" y="12930375"/>
            <a:ext cx="9867520" cy="644815"/>
          </a:xfrm>
          <a:prstGeom prst="flowChartTerminator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A" sz="3907" b="1" baseline="30000" dirty="0">
                <a:solidFill>
                  <a:schemeClr val="tx1"/>
                </a:solidFill>
              </a:rPr>
              <a:t>16</a:t>
            </a:r>
            <a:r>
              <a:rPr lang="en-MA" sz="3907" b="1" dirty="0">
                <a:solidFill>
                  <a:schemeClr val="tx1"/>
                </a:solidFill>
              </a:rPr>
              <a:t>N yield[%] and total cross section</a:t>
            </a:r>
            <a:endParaRPr lang="en-MA" sz="3907" b="1" baseline="30000" dirty="0">
              <a:solidFill>
                <a:schemeClr val="tx1"/>
              </a:solidFill>
            </a:endParaRPr>
          </a:p>
        </p:txBody>
      </p:sp>
      <p:sp>
        <p:nvSpPr>
          <p:cNvPr id="82" name="Terminator 81">
            <a:extLst>
              <a:ext uri="{FF2B5EF4-FFF2-40B4-BE49-F238E27FC236}">
                <a16:creationId xmlns:a16="http://schemas.microsoft.com/office/drawing/2014/main" id="{869C0E8B-6F4C-FA53-CE15-D7E95FD56C64}"/>
              </a:ext>
            </a:extLst>
          </p:cNvPr>
          <p:cNvSpPr/>
          <p:nvPr/>
        </p:nvSpPr>
        <p:spPr>
          <a:xfrm>
            <a:off x="838849" y="18905386"/>
            <a:ext cx="6108756" cy="1416402"/>
          </a:xfrm>
          <a:prstGeom prst="flowChartTermina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00" dirty="0">
              <a:solidFill>
                <a:schemeClr val="tx1"/>
              </a:solidFill>
            </a:endParaRPr>
          </a:p>
          <a:p>
            <a:pPr algn="ctr"/>
            <a:r>
              <a:rPr lang="en-US" sz="3700" b="1" dirty="0">
                <a:solidFill>
                  <a:schemeClr val="tx1"/>
                </a:solidFill>
              </a:rPr>
              <a:t>Visualization of generated neutron tracks in water</a:t>
            </a:r>
            <a:endParaRPr lang="en-MA" sz="3700" b="1" dirty="0">
              <a:solidFill>
                <a:schemeClr val="tx1"/>
              </a:solidFill>
            </a:endParaRPr>
          </a:p>
          <a:p>
            <a:pPr algn="ctr"/>
            <a:endParaRPr lang="en-MA" sz="3907" dirty="0"/>
          </a:p>
        </p:txBody>
      </p:sp>
      <p:sp>
        <p:nvSpPr>
          <p:cNvPr id="94" name="Terminator 93">
            <a:extLst>
              <a:ext uri="{FF2B5EF4-FFF2-40B4-BE49-F238E27FC236}">
                <a16:creationId xmlns:a16="http://schemas.microsoft.com/office/drawing/2014/main" id="{3C5BB0A9-C83B-C60B-121C-B545628193F7}"/>
              </a:ext>
            </a:extLst>
          </p:cNvPr>
          <p:cNvSpPr/>
          <p:nvPr/>
        </p:nvSpPr>
        <p:spPr>
          <a:xfrm>
            <a:off x="6108435" y="32593752"/>
            <a:ext cx="12801961" cy="1025057"/>
          </a:xfrm>
          <a:prstGeom prst="flowChartTermina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A" sz="2878" b="1" dirty="0">
                <a:solidFill>
                  <a:schemeClr val="tx1"/>
                </a:solidFill>
              </a:rPr>
              <a:t>BONSAI</a:t>
            </a:r>
            <a:r>
              <a:rPr lang="en-MA" sz="2878" b="1" baseline="30000" dirty="0">
                <a:solidFill>
                  <a:schemeClr val="tx1"/>
                </a:solidFill>
              </a:rPr>
              <a:t>[4]</a:t>
            </a:r>
            <a:r>
              <a:rPr lang="en-MA" sz="2878" b="1" dirty="0">
                <a:solidFill>
                  <a:schemeClr val="tx1"/>
                </a:solidFill>
              </a:rPr>
              <a:t> recconstruted vertex, and FLOWER</a:t>
            </a:r>
            <a:r>
              <a:rPr lang="en-MA" sz="2878" b="1" baseline="30000" dirty="0">
                <a:solidFill>
                  <a:schemeClr val="tx1"/>
                </a:solidFill>
              </a:rPr>
              <a:t>[4]</a:t>
            </a:r>
            <a:r>
              <a:rPr lang="en-MA" sz="2878" b="1" dirty="0">
                <a:solidFill>
                  <a:schemeClr val="tx1"/>
                </a:solidFill>
              </a:rPr>
              <a:t> reconstructed energy</a:t>
            </a:r>
          </a:p>
        </p:txBody>
      </p:sp>
      <p:sp>
        <p:nvSpPr>
          <p:cNvPr id="97" name="Terminator 96">
            <a:extLst>
              <a:ext uri="{FF2B5EF4-FFF2-40B4-BE49-F238E27FC236}">
                <a16:creationId xmlns:a16="http://schemas.microsoft.com/office/drawing/2014/main" id="{4AE19707-B5E1-7AAE-89D7-349F6361A671}"/>
              </a:ext>
            </a:extLst>
          </p:cNvPr>
          <p:cNvSpPr/>
          <p:nvPr/>
        </p:nvSpPr>
        <p:spPr>
          <a:xfrm>
            <a:off x="2607424" y="21843738"/>
            <a:ext cx="9426821" cy="788383"/>
          </a:xfrm>
          <a:prstGeom prst="flowChartTermina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A" sz="2467" b="1" dirty="0">
                <a:solidFill>
                  <a:schemeClr val="tx1"/>
                </a:solidFill>
              </a:rPr>
              <a:t>WCSim</a:t>
            </a:r>
            <a:r>
              <a:rPr lang="en-MA" sz="2467" b="1" baseline="30000" dirty="0">
                <a:solidFill>
                  <a:schemeClr val="tx1"/>
                </a:solidFill>
              </a:rPr>
              <a:t>[4]</a:t>
            </a:r>
            <a:r>
              <a:rPr lang="en-MA" sz="2467" b="1" dirty="0">
                <a:solidFill>
                  <a:schemeClr val="tx1"/>
                </a:solidFill>
              </a:rPr>
              <a:t> :</a:t>
            </a:r>
            <a:r>
              <a:rPr lang="en-MA" sz="2467" b="1" baseline="30000" dirty="0">
                <a:solidFill>
                  <a:schemeClr val="tx1"/>
                </a:solidFill>
              </a:rPr>
              <a:t>16</a:t>
            </a:r>
            <a:r>
              <a:rPr lang="en-MA" sz="2467" b="1" dirty="0">
                <a:solidFill>
                  <a:schemeClr val="tx1"/>
                </a:solidFill>
              </a:rPr>
              <a:t>N x and y, z positions, the neutrons were directed towards –z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AA1CDA40-A68A-ADCC-2DED-7FD53FA35744}"/>
                  </a:ext>
                </a:extLst>
              </p14:cNvPr>
              <p14:cNvContentPartPr/>
              <p14:nvPr/>
            </p14:nvContentPartPr>
            <p14:xfrm>
              <a:off x="1585737" y="4333800"/>
              <a:ext cx="360" cy="3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AA1CDA40-A68A-ADCC-2DED-7FD53FA3574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579617" y="432768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946F08A-076E-E135-049B-10589123F1D4}"/>
                  </a:ext>
                </a:extLst>
              </p:cNvPr>
              <p:cNvSpPr txBox="1"/>
              <p:nvPr/>
            </p:nvSpPr>
            <p:spPr>
              <a:xfrm>
                <a:off x="2839746" y="37748810"/>
                <a:ext cx="12223832" cy="773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Reconstructed mean values are close to truth mean values, 0.02 cm, 0 cm, and –13.73 cm for truth mean </a:t>
                </a:r>
                <a:r>
                  <a:rPr lang="en-US" sz="1800" dirty="0" err="1"/>
                  <a:t>vtx_x</a:t>
                </a:r>
                <a:r>
                  <a:rPr lang="en-US" sz="1800" dirty="0"/>
                  <a:t>, </a:t>
                </a:r>
                <a:r>
                  <a:rPr lang="en-US" sz="1800" dirty="0" err="1"/>
                  <a:t>vtx_y</a:t>
                </a:r>
                <a:r>
                  <a:rPr lang="en-US" sz="1800" dirty="0"/>
                  <a:t>, and </a:t>
                </a:r>
                <a:r>
                  <a:rPr lang="en-US" sz="1800" dirty="0" err="1"/>
                  <a:t>vtx_z</a:t>
                </a:r>
                <a:r>
                  <a:rPr lang="en-US" sz="1800" dirty="0"/>
                  <a:t> respectively. However, a wider distribution spread due to the resolution of the detector is observed, where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sz="1800" b="0" i="1" smtClean="0">
                                <a:latin typeface="Cambria Math" panose="02040503050406030204" pitchFamily="18" charset="0"/>
                              </a:rPr>
                              <m:t>𝑟𝑒𝑐𝑜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sz="1800" b="0" i="1" smtClean="0">
                                <a:latin typeface="Cambria Math" panose="02040503050406030204" pitchFamily="18" charset="0"/>
                              </a:rPr>
                              <m:t>𝑡𝑟𝑢𝑡h</m:t>
                            </m:r>
                          </m:sub>
                        </m:sSub>
                      </m:den>
                    </m:f>
                    <m:r>
                      <a:rPr lang="es-ES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is around 14</a:t>
                </a:r>
                <a:endParaRPr lang="en-MA" sz="1800" dirty="0"/>
              </a:p>
            </p:txBody>
          </p:sp>
        </mc:Choice>
        <mc:Fallback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946F08A-076E-E135-049B-10589123F1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9746" y="37748810"/>
                <a:ext cx="12223832" cy="773353"/>
              </a:xfrm>
              <a:prstGeom prst="rect">
                <a:avLst/>
              </a:prstGeom>
              <a:blipFill>
                <a:blip r:embed="rId37"/>
                <a:stretch>
                  <a:fillRect l="-415" t="-3226"/>
                </a:stretch>
              </a:blipFill>
            </p:spPr>
            <p:txBody>
              <a:bodyPr/>
              <a:lstStyle/>
              <a:p>
                <a:r>
                  <a:rPr lang="en-M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Round Same Side Corner Rectangle 132">
            <a:extLst>
              <a:ext uri="{FF2B5EF4-FFF2-40B4-BE49-F238E27FC236}">
                <a16:creationId xmlns:a16="http://schemas.microsoft.com/office/drawing/2014/main" id="{FDC7BF91-2E80-0D9E-3029-32B61EB7EEA4}"/>
              </a:ext>
            </a:extLst>
          </p:cNvPr>
          <p:cNvSpPr/>
          <p:nvPr/>
        </p:nvSpPr>
        <p:spPr>
          <a:xfrm>
            <a:off x="20016481" y="4178321"/>
            <a:ext cx="9580871" cy="933067"/>
          </a:xfrm>
          <a:prstGeom prst="round2Same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A" dirty="0"/>
              <a:t>DTG deployment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CD0712-D05D-8709-D4D6-070A8FBE0932}"/>
              </a:ext>
            </a:extLst>
          </p:cNvPr>
          <p:cNvSpPr txBox="1"/>
          <p:nvPr/>
        </p:nvSpPr>
        <p:spPr>
          <a:xfrm>
            <a:off x="24806809" y="30967914"/>
            <a:ext cx="44493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A" sz="2000" b="1" dirty="0">
                <a:solidFill>
                  <a:schemeClr val="tx1"/>
                </a:solidFill>
              </a:rPr>
              <a:t>Electron energy is less than 4.3 MeV</a:t>
            </a:r>
          </a:p>
          <a:p>
            <a:endParaRPr lang="en-MA" sz="2000" dirty="0"/>
          </a:p>
        </p:txBody>
      </p:sp>
      <p:pic>
        <p:nvPicPr>
          <p:cNvPr id="134" name="Picture 133">
            <a:extLst>
              <a:ext uri="{FF2B5EF4-FFF2-40B4-BE49-F238E27FC236}">
                <a16:creationId xmlns:a16="http://schemas.microsoft.com/office/drawing/2014/main" id="{E1D4AF5C-04E9-F6F3-A082-121F942E2D9C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9924" y="28581712"/>
            <a:ext cx="3838058" cy="21783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C2F7D7-04FB-7256-E88C-216F366177E0}"/>
              </a:ext>
            </a:extLst>
          </p:cNvPr>
          <p:cNvSpPr txBox="1"/>
          <p:nvPr/>
        </p:nvSpPr>
        <p:spPr>
          <a:xfrm>
            <a:off x="20356900" y="5636664"/>
            <a:ext cx="43008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DTG is a low energy cross calibration system.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Used to generate an N16 cloud inside the inner detector:</a:t>
            </a:r>
          </a:p>
          <a:p>
            <a:pPr lvl="1"/>
            <a:endParaRPr lang="en-MA" sz="2000" baseline="30000" dirty="0"/>
          </a:p>
          <a:p>
            <a:pPr lvl="1"/>
            <a:r>
              <a:rPr lang="en-MA" sz="2000" baseline="30000" dirty="0"/>
              <a:t>16</a:t>
            </a:r>
            <a:r>
              <a:rPr lang="en-MA" sz="2000" baseline="-25000" dirty="0"/>
              <a:t>8</a:t>
            </a:r>
            <a:r>
              <a:rPr lang="en-MA" sz="2000" dirty="0"/>
              <a:t>O + </a:t>
            </a:r>
            <a:r>
              <a:rPr lang="en-MA" sz="2000" baseline="30000" dirty="0"/>
              <a:t>1</a:t>
            </a:r>
            <a:r>
              <a:rPr lang="en-MA" sz="2000" baseline="-25000" dirty="0"/>
              <a:t>0</a:t>
            </a:r>
            <a:r>
              <a:rPr lang="en-MA" sz="2000" dirty="0"/>
              <a:t>n → </a:t>
            </a:r>
            <a:r>
              <a:rPr lang="en-MA" sz="2000" baseline="30000" dirty="0"/>
              <a:t>1</a:t>
            </a:r>
            <a:r>
              <a:rPr lang="en-MA" sz="2000" baseline="-25000" dirty="0"/>
              <a:t>0</a:t>
            </a:r>
            <a:r>
              <a:rPr lang="en-MA" sz="2000" dirty="0"/>
              <a:t>n + </a:t>
            </a:r>
            <a:r>
              <a:rPr lang="en-MA" sz="2000" baseline="30000" dirty="0"/>
              <a:t>16</a:t>
            </a:r>
            <a:r>
              <a:rPr lang="en-MA" sz="2000" baseline="-25000" dirty="0"/>
              <a:t>7</a:t>
            </a:r>
            <a:r>
              <a:rPr lang="en-MA" sz="2000" dirty="0"/>
              <a:t>N</a:t>
            </a:r>
          </a:p>
          <a:p>
            <a:pPr lvl="1"/>
            <a:endParaRPr lang="en-MA" sz="2000" dirty="0"/>
          </a:p>
          <a:p>
            <a:pPr lvl="1"/>
            <a:endParaRPr lang="en-MA" sz="2000" baseline="30000" dirty="0"/>
          </a:p>
          <a:p>
            <a:pPr lvl="1"/>
            <a:endParaRPr lang="en-MA" sz="2000" baseline="30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8C3F8D-68CF-3166-F61D-91C6011E9879}"/>
              </a:ext>
            </a:extLst>
          </p:cNvPr>
          <p:cNvSpPr txBox="1"/>
          <p:nvPr/>
        </p:nvSpPr>
        <p:spPr>
          <a:xfrm>
            <a:off x="20610600" y="7378461"/>
            <a:ext cx="35561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This N16 cloud beta decays isotopically:</a:t>
            </a:r>
          </a:p>
          <a:p>
            <a:pPr lvl="1"/>
            <a:r>
              <a:rPr lang="en-US" sz="2000" baseline="30000" dirty="0"/>
              <a:t>16</a:t>
            </a:r>
            <a:r>
              <a:rPr lang="en-US" sz="2000" dirty="0"/>
              <a:t>N → </a:t>
            </a:r>
            <a:r>
              <a:rPr lang="en-US" sz="2000" baseline="30000" dirty="0"/>
              <a:t>16</a:t>
            </a:r>
            <a:r>
              <a:rPr lang="en-US" sz="2000" dirty="0"/>
              <a:t>O</a:t>
            </a:r>
            <a:r>
              <a:rPr lang="en-US" sz="2000" baseline="30000" dirty="0"/>
              <a:t>*</a:t>
            </a:r>
            <a:r>
              <a:rPr lang="en-US" sz="2000" dirty="0"/>
              <a:t> + </a:t>
            </a:r>
            <a:r>
              <a:rPr lang="el-GR" sz="2000" dirty="0"/>
              <a:t>ν̅ + </a:t>
            </a:r>
            <a:r>
              <a:rPr lang="en-US" sz="2000" dirty="0"/>
              <a:t>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MA" sz="2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161898-7EB6-9F96-F9A6-DA4DBE62422D}"/>
              </a:ext>
            </a:extLst>
          </p:cNvPr>
          <p:cNvSpPr txBox="1"/>
          <p:nvPr/>
        </p:nvSpPr>
        <p:spPr>
          <a:xfrm>
            <a:off x="20610600" y="8637831"/>
            <a:ext cx="38655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DTG device will be deployed through several calibration ports into different depths per port. 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After firing the neutrons, the device will be raised above the source before data taking to minimize shadowing effect. </a:t>
            </a:r>
            <a:endParaRPr lang="en-MA" sz="2000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373A0D1-F18D-1298-E1CE-A3F0CB8CCB5F}"/>
              </a:ext>
            </a:extLst>
          </p:cNvPr>
          <p:cNvSpPr txBox="1"/>
          <p:nvPr/>
        </p:nvSpPr>
        <p:spPr>
          <a:xfrm>
            <a:off x="20030263" y="29105000"/>
            <a:ext cx="20729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A" sz="2400" dirty="0"/>
              <a:t>Consistent with Super-K</a:t>
            </a:r>
            <a:r>
              <a:rPr lang="en-MA" sz="2400" baseline="30000" dirty="0"/>
              <a:t>[1]</a:t>
            </a:r>
            <a:r>
              <a:rPr lang="en-MA" sz="2400" dirty="0"/>
              <a:t> results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58DA282-D2A6-D104-3F0F-C2510886D29E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54" y="13160400"/>
            <a:ext cx="5680029" cy="554801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06AFBF69-8A44-9290-DDAA-E3101256CEC6}"/>
              </a:ext>
            </a:extLst>
          </p:cNvPr>
          <p:cNvSpPr txBox="1"/>
          <p:nvPr/>
        </p:nvSpPr>
        <p:spPr>
          <a:xfrm>
            <a:off x="6960239" y="14587627"/>
            <a:ext cx="31952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GEANT4 simulation of a 4x4x4 m</a:t>
            </a:r>
            <a:r>
              <a:rPr lang="en-US" sz="1800" baseline="30000" dirty="0"/>
              <a:t>3</a:t>
            </a:r>
            <a:r>
              <a:rPr lang="en-US" sz="1800" dirty="0"/>
              <a:t> box of water </a:t>
            </a:r>
          </a:p>
          <a:p>
            <a:endParaRPr lang="en-US" sz="1800" dirty="0"/>
          </a:p>
          <a:p>
            <a:r>
              <a:rPr lang="en-US" sz="1800" dirty="0"/>
              <a:t>•    Number of simulated      </a:t>
            </a:r>
          </a:p>
          <a:p>
            <a:r>
              <a:rPr lang="en-US" sz="1800" dirty="0"/>
              <a:t>      neutrons: 5M </a:t>
            </a:r>
          </a:p>
          <a:p>
            <a:endParaRPr lang="en-US" sz="1800" dirty="0"/>
          </a:p>
          <a:p>
            <a:r>
              <a:rPr lang="en-US" sz="1800" dirty="0"/>
              <a:t>•    Neutrons energy: 14.2  MeV </a:t>
            </a:r>
          </a:p>
          <a:p>
            <a:endParaRPr lang="en-US" sz="1800" dirty="0"/>
          </a:p>
          <a:p>
            <a:r>
              <a:rPr lang="en-US" sz="1800" dirty="0"/>
              <a:t>• Orientation: at the origin (0,0,0) directed towards -Z axis with an opening angle of 15 degrees.</a:t>
            </a:r>
            <a:endParaRPr lang="en-MA" sz="1800" dirty="0"/>
          </a:p>
        </p:txBody>
      </p:sp>
      <p:sp>
        <p:nvSpPr>
          <p:cNvPr id="50" name="Bent Arrow 49">
            <a:extLst>
              <a:ext uri="{FF2B5EF4-FFF2-40B4-BE49-F238E27FC236}">
                <a16:creationId xmlns:a16="http://schemas.microsoft.com/office/drawing/2014/main" id="{CE46A23E-DDC0-F754-31AA-7BE85F656103}"/>
              </a:ext>
            </a:extLst>
          </p:cNvPr>
          <p:cNvSpPr/>
          <p:nvPr/>
        </p:nvSpPr>
        <p:spPr>
          <a:xfrm rot="10800000" flipV="1">
            <a:off x="6934619" y="13565022"/>
            <a:ext cx="1589716" cy="842400"/>
          </a:xfrm>
          <a:prstGeom prst="ben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A">
              <a:solidFill>
                <a:schemeClr val="tx1"/>
              </a:solidFill>
            </a:endParaRPr>
          </a:p>
        </p:txBody>
      </p:sp>
      <p:sp>
        <p:nvSpPr>
          <p:cNvPr id="136" name="Bent Arrow 135">
            <a:extLst>
              <a:ext uri="{FF2B5EF4-FFF2-40B4-BE49-F238E27FC236}">
                <a16:creationId xmlns:a16="http://schemas.microsoft.com/office/drawing/2014/main" id="{37EC05FA-6D78-C44A-C29B-50D387DF6A25}"/>
              </a:ext>
            </a:extLst>
          </p:cNvPr>
          <p:cNvSpPr/>
          <p:nvPr/>
        </p:nvSpPr>
        <p:spPr>
          <a:xfrm flipH="1">
            <a:off x="19833222" y="28641094"/>
            <a:ext cx="816648" cy="514795"/>
          </a:xfrm>
          <a:prstGeom prst="bentArrow">
            <a:avLst>
              <a:gd name="adj1" fmla="val 25000"/>
              <a:gd name="adj2" fmla="val 26316"/>
              <a:gd name="adj3" fmla="val 25000"/>
              <a:gd name="adj4" fmla="val 43750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A">
              <a:solidFill>
                <a:schemeClr val="tx1"/>
              </a:solidFill>
            </a:endParaRPr>
          </a:p>
        </p:txBody>
      </p:sp>
      <p:pic>
        <p:nvPicPr>
          <p:cNvPr id="139" name="Picture 138">
            <a:extLst>
              <a:ext uri="{FF2B5EF4-FFF2-40B4-BE49-F238E27FC236}">
                <a16:creationId xmlns:a16="http://schemas.microsoft.com/office/drawing/2014/main" id="{83460089-CF5C-7759-CEBD-B642556D6512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6279" y="24925142"/>
            <a:ext cx="3947114" cy="30952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B162F391-35E3-9141-8DA8-9A05CD86C36D}">
  <we:reference id="wa104379279" version="2.1.0.0" store="en-US" storeType="OMEX"/>
  <we:alternateReferences>
    <we:reference id="WA104379279" version="2.1.0.0" store="WA104379279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9AF01968-63E8-C44B-83A3-AC3D6A14B730}">
  <we:reference id="wa104381909" version="3.12.0.0" store="en-US" storeType="OMEX"/>
  <we:alternateReferences>
    <we:reference id="WA104381909" version="3.12.0.0" store="WA10438190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3416</TotalTime>
  <Words>861</Words>
  <Application>Microsoft Macintosh PowerPoint</Application>
  <PresentationFormat>Custom</PresentationFormat>
  <Paragraphs>77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Cambria Math</vt:lpstr>
      <vt:lpstr>Century</vt:lpstr>
      <vt:lpstr>Comic Sans MS</vt:lpstr>
      <vt:lpstr>ElsevierSans</vt:lpstr>
      <vt:lpstr>Helvetica</vt:lpstr>
      <vt:lpstr>Symbol</vt:lpstr>
      <vt:lpstr>Office Theme</vt:lpstr>
      <vt:lpstr>Energy scale cross-calibration of Hyper-Kamiokande detector using Deuterium-Tritium neutron generator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QM23_poster</dc:title>
  <dc:creator>chluc</dc:creator>
  <cp:lastModifiedBy>Microsoft Office User</cp:lastModifiedBy>
  <cp:revision>66</cp:revision>
  <dcterms:created xsi:type="dcterms:W3CDTF">2023-10-19T10:58:48Z</dcterms:created>
  <dcterms:modified xsi:type="dcterms:W3CDTF">2023-10-23T18:58:37Z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2023-08-22T00:00:00Z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2023-10-19T00:00:00Z</vt:filetime>
  </property>
</Properties>
</file>